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702" r:id="rId6"/>
  </p:sldMasterIdLst>
  <p:notesMasterIdLst>
    <p:notesMasterId r:id="rId67"/>
  </p:notesMasterIdLst>
  <p:sldIdLst>
    <p:sldId id="270" r:id="rId7"/>
    <p:sldId id="273" r:id="rId8"/>
    <p:sldId id="282" r:id="rId9"/>
    <p:sldId id="288" r:id="rId10"/>
    <p:sldId id="284" r:id="rId11"/>
    <p:sldId id="295" r:id="rId12"/>
    <p:sldId id="296" r:id="rId13"/>
    <p:sldId id="297" r:id="rId14"/>
    <p:sldId id="347" r:id="rId15"/>
    <p:sldId id="339" r:id="rId16"/>
    <p:sldId id="298" r:id="rId17"/>
    <p:sldId id="328" r:id="rId18"/>
    <p:sldId id="319" r:id="rId19"/>
    <p:sldId id="320" r:id="rId20"/>
    <p:sldId id="321" r:id="rId21"/>
    <p:sldId id="334" r:id="rId22"/>
    <p:sldId id="335" r:id="rId23"/>
    <p:sldId id="336" r:id="rId24"/>
    <p:sldId id="341" r:id="rId25"/>
    <p:sldId id="343" r:id="rId26"/>
    <p:sldId id="353" r:id="rId27"/>
    <p:sldId id="301" r:id="rId28"/>
    <p:sldId id="275" r:id="rId29"/>
    <p:sldId id="327" r:id="rId30"/>
    <p:sldId id="344" r:id="rId31"/>
    <p:sldId id="355" r:id="rId32"/>
    <p:sldId id="354" r:id="rId33"/>
    <p:sldId id="316" r:id="rId34"/>
    <p:sldId id="286" r:id="rId35"/>
    <p:sldId id="305" r:id="rId36"/>
    <p:sldId id="306" r:id="rId37"/>
    <p:sldId id="309" r:id="rId38"/>
    <p:sldId id="310" r:id="rId39"/>
    <p:sldId id="311" r:id="rId40"/>
    <p:sldId id="313" r:id="rId41"/>
    <p:sldId id="314" r:id="rId42"/>
    <p:sldId id="315" r:id="rId43"/>
    <p:sldId id="356" r:id="rId44"/>
    <p:sldId id="345" r:id="rId45"/>
    <p:sldId id="322" r:id="rId46"/>
    <p:sldId id="325" r:id="rId47"/>
    <p:sldId id="326" r:id="rId48"/>
    <p:sldId id="303" r:id="rId49"/>
    <p:sldId id="304" r:id="rId50"/>
    <p:sldId id="330" r:id="rId51"/>
    <p:sldId id="333" r:id="rId52"/>
    <p:sldId id="348" r:id="rId53"/>
    <p:sldId id="342" r:id="rId54"/>
    <p:sldId id="338" r:id="rId55"/>
    <p:sldId id="291" r:id="rId56"/>
    <p:sldId id="278" r:id="rId57"/>
    <p:sldId id="337" r:id="rId58"/>
    <p:sldId id="329" r:id="rId59"/>
    <p:sldId id="279" r:id="rId60"/>
    <p:sldId id="331" r:id="rId61"/>
    <p:sldId id="349" r:id="rId62"/>
    <p:sldId id="350" r:id="rId63"/>
    <p:sldId id="346" r:id="rId64"/>
    <p:sldId id="332" r:id="rId65"/>
    <p:sldId id="272" r:id="rId66"/>
  </p:sldIdLst>
  <p:sldSz cx="12192000" cy="685800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23EC1774-38B7-4FAF-B38A-1866BFDB966D}">
          <p14:sldIdLst>
            <p14:sldId id="270"/>
          </p14:sldIdLst>
        </p14:section>
        <p14:section name="Introduction - what is AI?" id="{CFBCC377-377F-4DE8-B901-4316D5B49A25}">
          <p14:sldIdLst>
            <p14:sldId id="273"/>
            <p14:sldId id="282"/>
            <p14:sldId id="288"/>
            <p14:sldId id="284"/>
            <p14:sldId id="295"/>
            <p14:sldId id="296"/>
            <p14:sldId id="297"/>
            <p14:sldId id="347"/>
          </p14:sldIdLst>
        </p14:section>
        <p14:section name="Considerations for teachers" id="{45FE0B56-2F43-4264-A178-0BE974A8F47A}">
          <p14:sldIdLst>
            <p14:sldId id="339"/>
            <p14:sldId id="298"/>
            <p14:sldId id="328"/>
            <p14:sldId id="319"/>
            <p14:sldId id="320"/>
            <p14:sldId id="321"/>
            <p14:sldId id="334"/>
            <p14:sldId id="335"/>
            <p14:sldId id="336"/>
            <p14:sldId id="341"/>
            <p14:sldId id="343"/>
            <p14:sldId id="353"/>
          </p14:sldIdLst>
        </p14:section>
        <p14:section name="Ethical guidelines" id="{12A9E95A-D806-41B3-89E6-C6D37CEA7881}">
          <p14:sldIdLst>
            <p14:sldId id="301"/>
            <p14:sldId id="275"/>
            <p14:sldId id="327"/>
            <p14:sldId id="344"/>
            <p14:sldId id="355"/>
            <p14:sldId id="354"/>
          </p14:sldIdLst>
        </p14:section>
        <p14:section name="Examples" id="{1BAB7F4A-F171-4F39-B851-0F4E2E21C951}">
          <p14:sldIdLst>
            <p14:sldId id="316"/>
            <p14:sldId id="286"/>
            <p14:sldId id="305"/>
            <p14:sldId id="306"/>
            <p14:sldId id="309"/>
            <p14:sldId id="310"/>
            <p14:sldId id="311"/>
            <p14:sldId id="313"/>
            <p14:sldId id="314"/>
            <p14:sldId id="315"/>
            <p14:sldId id="356"/>
            <p14:sldId id="345"/>
            <p14:sldId id="322"/>
            <p14:sldId id="325"/>
            <p14:sldId id="326"/>
            <p14:sldId id="303"/>
            <p14:sldId id="304"/>
            <p14:sldId id="330"/>
            <p14:sldId id="333"/>
            <p14:sldId id="348"/>
            <p14:sldId id="342"/>
            <p14:sldId id="338"/>
          </p14:sldIdLst>
        </p14:section>
        <p14:section name="Examination" id="{11F55E3E-FCB9-41B3-823A-956BD48E0D08}">
          <p14:sldIdLst>
            <p14:sldId id="291"/>
            <p14:sldId id="278"/>
            <p14:sldId id="337"/>
            <p14:sldId id="329"/>
            <p14:sldId id="279"/>
          </p14:sldIdLst>
        </p14:section>
        <p14:section name="Discussion and conclusion" id="{C621CF5E-78F8-4F09-9545-9313880290D4}">
          <p14:sldIdLst>
            <p14:sldId id="331"/>
            <p14:sldId id="349"/>
            <p14:sldId id="350"/>
            <p14:sldId id="346"/>
            <p14:sldId id="332"/>
            <p14:sldId id="2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878614-74E3-11B0-7FA4-9DE7670DCEBF}" name="Carl Johan Odehammar" initials="CJO" userId="S::Carl-Johan.Odehammar@ju.se::7d5c3b30-e522-4713-93d5-0826dd4d558f" providerId="AD"/>
  <p188:author id="{765E325B-B0A4-6FD0-3A41-A3204E440D55}" name="Martin Larsson" initials="ML" userId="S::martin.larsson@ju.se::3334236b-b77c-4201-8e41-6cceff9a51cb" providerId="AD"/>
  <p188:author id="{2B7A6A8D-0A56-4F90-7B35-735756834973}" name="Carl Johan Odehammar" initials="CO" userId="S::carl-johan.odehammar@ju.se::7d5c3b30-e522-4713-93d5-0826dd4d55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DF"/>
    <a:srgbClr val="FFB500"/>
    <a:srgbClr val="585858"/>
    <a:srgbClr val="797979"/>
    <a:srgbClr val="003865"/>
    <a:srgbClr val="00ACA9"/>
    <a:srgbClr val="961B81"/>
    <a:srgbClr val="979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448A6-E051-4905-AAC7-C80DC0895A99}" v="614" dt="2023-09-28T10:44:44.720"/>
    <p1510:client id="{EC595587-52AB-494F-87EA-2C741BCE6199}" v="111" dt="2023-09-28T10:35:45.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Johan Odehammar" userId="7d5c3b30-e522-4713-93d5-0826dd4d558f" providerId="ADAL" clId="{4B70381F-8993-4688-905E-32A91E534B9F}"/>
    <pc:docChg chg="delSld modSection">
      <pc:chgData name="Carl Johan Odehammar" userId="7d5c3b30-e522-4713-93d5-0826dd4d558f" providerId="ADAL" clId="{4B70381F-8993-4688-905E-32A91E534B9F}" dt="2023-09-29T06:39:25.591" v="9"/>
      <pc:docMkLst>
        <pc:docMk/>
      </pc:docMkLst>
      <pc:sldChg chg="delCm">
        <pc:chgData name="Carl Johan Odehammar" userId="7d5c3b30-e522-4713-93d5-0826dd4d558f" providerId="ADAL" clId="{4B70381F-8993-4688-905E-32A91E534B9F}" dt="2023-09-29T06:38:07.135" v="1"/>
        <pc:sldMkLst>
          <pc:docMk/>
          <pc:sldMk cId="3251403464" sldId="297"/>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8:07.135" v="1"/>
              <pc2:cmMkLst xmlns:pc2="http://schemas.microsoft.com/office/powerpoint/2019/9/main/command">
                <pc:docMk/>
                <pc:sldMk cId="3251403464" sldId="297"/>
                <pc2:cmMk id="{C93C7053-5758-499E-9156-47A70A30AF11}"/>
              </pc2:cmMkLst>
            </pc226:cmChg>
          </p:ext>
        </pc:extLst>
      </pc:sldChg>
      <pc:sldChg chg="delCm modCm">
        <pc:chgData name="Carl Johan Odehammar" userId="7d5c3b30-e522-4713-93d5-0826dd4d558f" providerId="ADAL" clId="{4B70381F-8993-4688-905E-32A91E534B9F}" dt="2023-09-29T06:38:59.953" v="6"/>
        <pc:sldMkLst>
          <pc:docMk/>
          <pc:sldMk cId="3474821022" sldId="311"/>
        </pc:sldMkLst>
        <pc:extLst>
          <p:ext xmlns:p="http://schemas.openxmlformats.org/presentationml/2006/main" uri="{D6D511B9-2390-475A-947B-AFAB55BFBCF1}">
            <pc226:cmChg xmlns:pc226="http://schemas.microsoft.com/office/powerpoint/2022/06/main/command" chg="del mod">
              <pc226:chgData name="Carl Johan Odehammar" userId="7d5c3b30-e522-4713-93d5-0826dd4d558f" providerId="ADAL" clId="{4B70381F-8993-4688-905E-32A91E534B9F}" dt="2023-09-29T06:38:59.953" v="6"/>
              <pc2:cmMkLst xmlns:pc2="http://schemas.microsoft.com/office/powerpoint/2019/9/main/command">
                <pc:docMk/>
                <pc:sldMk cId="3474821022" sldId="311"/>
                <pc2:cmMk id="{450BA93B-87DB-4F70-83C2-654063D45087}"/>
              </pc2:cmMkLst>
            </pc226:cmChg>
          </p:ext>
        </pc:extLst>
      </pc:sldChg>
      <pc:sldChg chg="del">
        <pc:chgData name="Carl Johan Odehammar" userId="7d5c3b30-e522-4713-93d5-0826dd4d558f" providerId="ADAL" clId="{4B70381F-8993-4688-905E-32A91E534B9F}" dt="2023-09-29T06:37:38.441" v="0" actId="47"/>
        <pc:sldMkLst>
          <pc:docMk/>
          <pc:sldMk cId="3540757239" sldId="318"/>
        </pc:sldMkLst>
      </pc:sldChg>
      <pc:sldChg chg="delCm">
        <pc:chgData name="Carl Johan Odehammar" userId="7d5c3b30-e522-4713-93d5-0826dd4d558f" providerId="ADAL" clId="{4B70381F-8993-4688-905E-32A91E534B9F}" dt="2023-09-29T06:39:17.647" v="8"/>
        <pc:sldMkLst>
          <pc:docMk/>
          <pc:sldMk cId="221371904" sldId="330"/>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9:17.647" v="8"/>
              <pc2:cmMkLst xmlns:pc2="http://schemas.microsoft.com/office/powerpoint/2019/9/main/command">
                <pc:docMk/>
                <pc:sldMk cId="221371904" sldId="330"/>
                <pc2:cmMk id="{5AD2DCE3-1667-478B-B32F-24654E9BE0E2}"/>
              </pc2:cmMkLst>
            </pc226:cmChg>
          </p:ext>
        </pc:extLst>
      </pc:sldChg>
      <pc:sldChg chg="del">
        <pc:chgData name="Carl Johan Odehammar" userId="7d5c3b30-e522-4713-93d5-0826dd4d558f" providerId="ADAL" clId="{4B70381F-8993-4688-905E-32A91E534B9F}" dt="2023-09-29T06:37:38.441" v="0" actId="47"/>
        <pc:sldMkLst>
          <pc:docMk/>
          <pc:sldMk cId="1415167944" sldId="340"/>
        </pc:sldMkLst>
      </pc:sldChg>
      <pc:sldChg chg="delCm">
        <pc:chgData name="Carl Johan Odehammar" userId="7d5c3b30-e522-4713-93d5-0826dd4d558f" providerId="ADAL" clId="{4B70381F-8993-4688-905E-32A91E534B9F}" dt="2023-09-29T06:38:24.882" v="2"/>
        <pc:sldMkLst>
          <pc:docMk/>
          <pc:sldMk cId="2205416353" sldId="341"/>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8:24.882" v="2"/>
              <pc2:cmMkLst xmlns:pc2="http://schemas.microsoft.com/office/powerpoint/2019/9/main/command">
                <pc:docMk/>
                <pc:sldMk cId="2205416353" sldId="341"/>
                <pc2:cmMk id="{53FA409E-BF90-4211-9FA6-14A2616EAD6E}"/>
              </pc2:cmMkLst>
            </pc226:cmChg>
          </p:ext>
        </pc:extLst>
      </pc:sldChg>
      <pc:sldChg chg="delCm">
        <pc:chgData name="Carl Johan Odehammar" userId="7d5c3b30-e522-4713-93d5-0826dd4d558f" providerId="ADAL" clId="{4B70381F-8993-4688-905E-32A91E534B9F}" dt="2023-09-29T06:39:25.591" v="9"/>
        <pc:sldMkLst>
          <pc:docMk/>
          <pc:sldMk cId="3975766276" sldId="342"/>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9:25.591" v="9"/>
              <pc2:cmMkLst xmlns:pc2="http://schemas.microsoft.com/office/powerpoint/2019/9/main/command">
                <pc:docMk/>
                <pc:sldMk cId="3975766276" sldId="342"/>
                <pc2:cmMk id="{E0141127-AD90-41A6-BD85-0A25D37ED140}"/>
              </pc2:cmMkLst>
            </pc226:cmChg>
          </p:ext>
        </pc:extLst>
      </pc:sldChg>
      <pc:sldChg chg="delCm">
        <pc:chgData name="Carl Johan Odehammar" userId="7d5c3b30-e522-4713-93d5-0826dd4d558f" providerId="ADAL" clId="{4B70381F-8993-4688-905E-32A91E534B9F}" dt="2023-09-29T06:38:31.479" v="3"/>
        <pc:sldMkLst>
          <pc:docMk/>
          <pc:sldMk cId="3568477695" sldId="343"/>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8:31.479" v="3"/>
              <pc2:cmMkLst xmlns:pc2="http://schemas.microsoft.com/office/powerpoint/2019/9/main/command">
                <pc:docMk/>
                <pc:sldMk cId="3568477695" sldId="343"/>
                <pc2:cmMk id="{0785EA05-6CFC-4C57-8F14-4FA2BB4554E7}"/>
              </pc2:cmMkLst>
            </pc226:cmChg>
          </p:ext>
        </pc:extLst>
      </pc:sldChg>
      <pc:sldChg chg="delCm">
        <pc:chgData name="Carl Johan Odehammar" userId="7d5c3b30-e522-4713-93d5-0826dd4d558f" providerId="ADAL" clId="{4B70381F-8993-4688-905E-32A91E534B9F}" dt="2023-09-29T06:38:43.892" v="4"/>
        <pc:sldMkLst>
          <pc:docMk/>
          <pc:sldMk cId="4048359227" sldId="344"/>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8:43.892" v="4"/>
              <pc2:cmMkLst xmlns:pc2="http://schemas.microsoft.com/office/powerpoint/2019/9/main/command">
                <pc:docMk/>
                <pc:sldMk cId="4048359227" sldId="344"/>
                <pc2:cmMk id="{540A81B4-DE8B-4A36-B0E0-9F1C6C8260AC}"/>
              </pc2:cmMkLst>
            </pc226:cmChg>
          </p:ext>
        </pc:extLst>
      </pc:sldChg>
      <pc:sldChg chg="delCm">
        <pc:chgData name="Carl Johan Odehammar" userId="7d5c3b30-e522-4713-93d5-0826dd4d558f" providerId="ADAL" clId="{4B70381F-8993-4688-905E-32A91E534B9F}" dt="2023-09-29T06:39:08.623" v="7"/>
        <pc:sldMkLst>
          <pc:docMk/>
          <pc:sldMk cId="3178746645" sldId="345"/>
        </pc:sldMkLst>
        <pc:extLst>
          <p:ext xmlns:p="http://schemas.openxmlformats.org/presentationml/2006/main" uri="{D6D511B9-2390-475A-947B-AFAB55BFBCF1}">
            <pc226:cmChg xmlns:pc226="http://schemas.microsoft.com/office/powerpoint/2022/06/main/command" chg="del">
              <pc226:chgData name="Carl Johan Odehammar" userId="7d5c3b30-e522-4713-93d5-0826dd4d558f" providerId="ADAL" clId="{4B70381F-8993-4688-905E-32A91E534B9F}" dt="2023-09-29T06:39:08.623" v="7"/>
              <pc2:cmMkLst xmlns:pc2="http://schemas.microsoft.com/office/powerpoint/2019/9/main/command">
                <pc:docMk/>
                <pc:sldMk cId="3178746645" sldId="345"/>
                <pc2:cmMk id="{A2BA84B9-BFC5-4DF3-8850-A342B426D7B8}"/>
              </pc2:cmMkLst>
            </pc226:cmChg>
          </p:ext>
        </pc:extLst>
      </pc:sldChg>
      <pc:sldChg chg="del">
        <pc:chgData name="Carl Johan Odehammar" userId="7d5c3b30-e522-4713-93d5-0826dd4d558f" providerId="ADAL" clId="{4B70381F-8993-4688-905E-32A91E534B9F}" dt="2023-09-29T06:37:38.441" v="0" actId="47"/>
        <pc:sldMkLst>
          <pc:docMk/>
          <pc:sldMk cId="3542019658" sldId="351"/>
        </pc:sldMkLst>
      </pc:sldChg>
      <pc:sldChg chg="del">
        <pc:chgData name="Carl Johan Odehammar" userId="7d5c3b30-e522-4713-93d5-0826dd4d558f" providerId="ADAL" clId="{4B70381F-8993-4688-905E-32A91E534B9F}" dt="2023-09-29T06:37:38.441" v="0" actId="47"/>
        <pc:sldMkLst>
          <pc:docMk/>
          <pc:sldMk cId="543449672" sldId="3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1543" cy="341064"/>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5622800" y="1"/>
            <a:ext cx="4301543" cy="341064"/>
          </a:xfrm>
          <a:prstGeom prst="rect">
            <a:avLst/>
          </a:prstGeom>
        </p:spPr>
        <p:txBody>
          <a:bodyPr vert="horz" lIns="91440" tIns="45720" rIns="91440" bIns="45720" rtlCol="0"/>
          <a:lstStyle>
            <a:lvl1pPr algn="r">
              <a:defRPr sz="1200"/>
            </a:lvl1pPr>
          </a:lstStyle>
          <a:p>
            <a:fld id="{BEDE11E3-B3F8-4C0F-BF7D-95167229A249}" type="datetimeFigureOut">
              <a:rPr lang="sv-SE" smtClean="0"/>
              <a:t>2023-09-29</a:t>
            </a:fld>
            <a:endParaRPr lang="sv-SE"/>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2" y="6456613"/>
            <a:ext cx="4301543" cy="34106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5622800" y="6456613"/>
            <a:ext cx="4301543" cy="341064"/>
          </a:xfrm>
          <a:prstGeom prst="rect">
            <a:avLst/>
          </a:prstGeom>
        </p:spPr>
        <p:txBody>
          <a:bodyPr vert="horz" lIns="91440" tIns="45720" rIns="91440" bIns="45720" rtlCol="0" anchor="b"/>
          <a:lstStyle>
            <a:lvl1pPr algn="r">
              <a:defRPr sz="1200"/>
            </a:lvl1pPr>
          </a:lstStyle>
          <a:p>
            <a:fld id="{1782B3F5-8CA2-4D50-BA05-7661350C8689}" type="slidenum">
              <a:rPr lang="sv-SE" smtClean="0"/>
              <a:t>‹#›</a:t>
            </a:fld>
            <a:endParaRPr lang="sv-SE"/>
          </a:p>
        </p:txBody>
      </p:sp>
    </p:spTree>
    <p:extLst>
      <p:ext uri="{BB962C8B-B14F-4D97-AF65-F5344CB8AC3E}">
        <p14:creationId xmlns:p14="http://schemas.microsoft.com/office/powerpoint/2010/main" val="417049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https://www.midjourney.com/showcase/top/</a:t>
            </a:r>
          </a:p>
        </p:txBody>
      </p:sp>
      <p:sp>
        <p:nvSpPr>
          <p:cNvPr id="4" name="Slide Number Placeholder 3"/>
          <p:cNvSpPr>
            <a:spLocks noGrp="1"/>
          </p:cNvSpPr>
          <p:nvPr>
            <p:ph type="sldNum" sz="quarter" idx="5"/>
          </p:nvPr>
        </p:nvSpPr>
        <p:spPr/>
        <p:txBody>
          <a:bodyPr/>
          <a:lstStyle/>
          <a:p>
            <a:fld id="{1782B3F5-8CA2-4D50-BA05-7661350C8689}" type="slidenum">
              <a:rPr lang="sv-SE" smtClean="0"/>
              <a:t>5</a:t>
            </a:fld>
            <a:endParaRPr lang="sv-SE"/>
          </a:p>
        </p:txBody>
      </p:sp>
    </p:spTree>
    <p:extLst>
      <p:ext uri="{BB962C8B-B14F-4D97-AF65-F5344CB8AC3E}">
        <p14:creationId xmlns:p14="http://schemas.microsoft.com/office/powerpoint/2010/main" val="73597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https://op.europa.eu/en/publication-detail/-/publication/d81a0d54-5348-11ed-92ed-01aa75ed71a1/language-en</a:t>
            </a:r>
          </a:p>
          <a:p>
            <a:r>
              <a:rPr lang="sv-SE"/>
              <a:t>https://op.europa.eu/en/publication-detail/-/publication/d3988569-0434-11ea-8c1f-01aa75ed71a1</a:t>
            </a:r>
          </a:p>
          <a:p>
            <a:endParaRPr lang="sv-SE"/>
          </a:p>
        </p:txBody>
      </p:sp>
      <p:sp>
        <p:nvSpPr>
          <p:cNvPr id="4" name="Slide Number Placeholder 3"/>
          <p:cNvSpPr>
            <a:spLocks noGrp="1"/>
          </p:cNvSpPr>
          <p:nvPr>
            <p:ph type="sldNum" sz="quarter" idx="5"/>
          </p:nvPr>
        </p:nvSpPr>
        <p:spPr/>
        <p:txBody>
          <a:bodyPr/>
          <a:lstStyle/>
          <a:p>
            <a:fld id="{1782B3F5-8CA2-4D50-BA05-7661350C8689}" type="slidenum">
              <a:rPr lang="sv-SE" smtClean="0"/>
              <a:t>22</a:t>
            </a:fld>
            <a:endParaRPr lang="sv-SE"/>
          </a:p>
        </p:txBody>
      </p:sp>
    </p:spTree>
    <p:extLst>
      <p:ext uri="{BB962C8B-B14F-4D97-AF65-F5344CB8AC3E}">
        <p14:creationId xmlns:p14="http://schemas.microsoft.com/office/powerpoint/2010/main" val="132364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Summary</a:t>
            </a:r>
            <a:r>
              <a:rPr lang="sv-SE"/>
              <a:t> </a:t>
            </a:r>
            <a:r>
              <a:rPr lang="sv-SE" err="1"/>
              <a:t>of</a:t>
            </a:r>
            <a:r>
              <a:rPr lang="sv-SE"/>
              <a:t> the </a:t>
            </a:r>
            <a:r>
              <a:rPr lang="sv-SE" err="1"/>
              <a:t>European</a:t>
            </a:r>
            <a:r>
              <a:rPr lang="sv-SE"/>
              <a:t> Commission </a:t>
            </a:r>
            <a:r>
              <a:rPr lang="sv-SE" err="1"/>
              <a:t>guidelines</a:t>
            </a:r>
            <a:r>
              <a:rPr lang="sv-SE"/>
              <a:t> </a:t>
            </a:r>
            <a:r>
              <a:rPr lang="sv-SE" err="1"/>
              <a:t>made</a:t>
            </a:r>
            <a:r>
              <a:rPr lang="sv-SE"/>
              <a:t> by </a:t>
            </a:r>
            <a:r>
              <a:rPr lang="sv-SE" err="1"/>
              <a:t>ChatGPT</a:t>
            </a:r>
            <a:r>
              <a:rPr lang="sv-SE"/>
              <a:t>.</a:t>
            </a:r>
          </a:p>
        </p:txBody>
      </p:sp>
      <p:sp>
        <p:nvSpPr>
          <p:cNvPr id="4" name="Slide Number Placeholder 3"/>
          <p:cNvSpPr>
            <a:spLocks noGrp="1"/>
          </p:cNvSpPr>
          <p:nvPr>
            <p:ph type="sldNum" sz="quarter" idx="5"/>
          </p:nvPr>
        </p:nvSpPr>
        <p:spPr/>
        <p:txBody>
          <a:bodyPr/>
          <a:lstStyle/>
          <a:p>
            <a:fld id="{1782B3F5-8CA2-4D50-BA05-7661350C8689}" type="slidenum">
              <a:rPr lang="sv-SE" smtClean="0"/>
              <a:t>23</a:t>
            </a:fld>
            <a:endParaRPr lang="sv-SE"/>
          </a:p>
        </p:txBody>
      </p:sp>
    </p:spTree>
    <p:extLst>
      <p:ext uri="{BB962C8B-B14F-4D97-AF65-F5344CB8AC3E}">
        <p14:creationId xmlns:p14="http://schemas.microsoft.com/office/powerpoint/2010/main" val="422326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Summary</a:t>
            </a:r>
            <a:r>
              <a:rPr lang="sv-SE"/>
              <a:t> </a:t>
            </a:r>
            <a:r>
              <a:rPr lang="sv-SE" err="1"/>
              <a:t>of</a:t>
            </a:r>
            <a:r>
              <a:rPr lang="sv-SE"/>
              <a:t> the </a:t>
            </a:r>
            <a:r>
              <a:rPr lang="sv-SE" err="1"/>
              <a:t>European</a:t>
            </a:r>
            <a:r>
              <a:rPr lang="sv-SE"/>
              <a:t> Commission </a:t>
            </a:r>
            <a:r>
              <a:rPr lang="sv-SE" err="1"/>
              <a:t>guidelines</a:t>
            </a:r>
            <a:r>
              <a:rPr lang="sv-SE"/>
              <a:t> </a:t>
            </a:r>
            <a:r>
              <a:rPr lang="sv-SE" err="1"/>
              <a:t>made</a:t>
            </a:r>
            <a:r>
              <a:rPr lang="sv-SE"/>
              <a:t> by </a:t>
            </a:r>
            <a:r>
              <a:rPr lang="sv-SE" err="1"/>
              <a:t>ChatGPT</a:t>
            </a:r>
            <a:r>
              <a:rPr lang="sv-SE"/>
              <a:t> (</a:t>
            </a:r>
            <a:r>
              <a:rPr lang="sv-SE" err="1"/>
              <a:t>cont</a:t>
            </a:r>
            <a:r>
              <a:rPr lang="sv-SE"/>
              <a:t>).</a:t>
            </a:r>
          </a:p>
        </p:txBody>
      </p:sp>
      <p:sp>
        <p:nvSpPr>
          <p:cNvPr id="4" name="Slide Number Placeholder 3"/>
          <p:cNvSpPr>
            <a:spLocks noGrp="1"/>
          </p:cNvSpPr>
          <p:nvPr>
            <p:ph type="sldNum" sz="quarter" idx="5"/>
          </p:nvPr>
        </p:nvSpPr>
        <p:spPr/>
        <p:txBody>
          <a:bodyPr/>
          <a:lstStyle/>
          <a:p>
            <a:fld id="{1782B3F5-8CA2-4D50-BA05-7661350C8689}" type="slidenum">
              <a:rPr lang="sv-SE" smtClean="0"/>
              <a:t>24</a:t>
            </a:fld>
            <a:endParaRPr lang="sv-SE"/>
          </a:p>
        </p:txBody>
      </p:sp>
    </p:spTree>
    <p:extLst>
      <p:ext uri="{BB962C8B-B14F-4D97-AF65-F5344CB8AC3E}">
        <p14:creationId xmlns:p14="http://schemas.microsoft.com/office/powerpoint/2010/main" val="316426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https://unesdoc.unesco.org/ark:/48223/pf0000386693/PDF/386693eng.pdf.multi</a:t>
            </a:r>
          </a:p>
          <a:p>
            <a:endParaRPr lang="sv-SE"/>
          </a:p>
        </p:txBody>
      </p:sp>
      <p:sp>
        <p:nvSpPr>
          <p:cNvPr id="4" name="Slide Number Placeholder 3"/>
          <p:cNvSpPr>
            <a:spLocks noGrp="1"/>
          </p:cNvSpPr>
          <p:nvPr>
            <p:ph type="sldNum" sz="quarter" idx="5"/>
          </p:nvPr>
        </p:nvSpPr>
        <p:spPr/>
        <p:txBody>
          <a:bodyPr/>
          <a:lstStyle/>
          <a:p>
            <a:fld id="{1782B3F5-8CA2-4D50-BA05-7661350C8689}" type="slidenum">
              <a:rPr lang="sv-SE" smtClean="0"/>
              <a:t>25</a:t>
            </a:fld>
            <a:endParaRPr lang="sv-SE"/>
          </a:p>
        </p:txBody>
      </p:sp>
    </p:spTree>
    <p:extLst>
      <p:ext uri="{BB962C8B-B14F-4D97-AF65-F5344CB8AC3E}">
        <p14:creationId xmlns:p14="http://schemas.microsoft.com/office/powerpoint/2010/main" val="356006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https://unesdoc.unesco.org/ark:/48223/pf0000386693/PDF/386693eng.pdf.multi</a:t>
            </a:r>
          </a:p>
          <a:p>
            <a:endParaRPr lang="sv-SE"/>
          </a:p>
        </p:txBody>
      </p:sp>
      <p:sp>
        <p:nvSpPr>
          <p:cNvPr id="4" name="Slide Number Placeholder 3"/>
          <p:cNvSpPr>
            <a:spLocks noGrp="1"/>
          </p:cNvSpPr>
          <p:nvPr>
            <p:ph type="sldNum" sz="quarter" idx="5"/>
          </p:nvPr>
        </p:nvSpPr>
        <p:spPr/>
        <p:txBody>
          <a:bodyPr/>
          <a:lstStyle/>
          <a:p>
            <a:fld id="{1782B3F5-8CA2-4D50-BA05-7661350C8689}" type="slidenum">
              <a:rPr lang="sv-SE" smtClean="0"/>
              <a:t>26</a:t>
            </a:fld>
            <a:endParaRPr lang="sv-SE"/>
          </a:p>
        </p:txBody>
      </p:sp>
    </p:spTree>
    <p:extLst>
      <p:ext uri="{BB962C8B-B14F-4D97-AF65-F5344CB8AC3E}">
        <p14:creationId xmlns:p14="http://schemas.microsoft.com/office/powerpoint/2010/main" val="363526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45</a:t>
            </a:fld>
            <a:endParaRPr lang="sv-SE"/>
          </a:p>
        </p:txBody>
      </p:sp>
    </p:spTree>
    <p:extLst>
      <p:ext uri="{BB962C8B-B14F-4D97-AF65-F5344CB8AC3E}">
        <p14:creationId xmlns:p14="http://schemas.microsoft.com/office/powerpoint/2010/main" val="55858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46</a:t>
            </a:fld>
            <a:endParaRPr lang="sv-SE"/>
          </a:p>
        </p:txBody>
      </p:sp>
    </p:spTree>
    <p:extLst>
      <p:ext uri="{BB962C8B-B14F-4D97-AF65-F5344CB8AC3E}">
        <p14:creationId xmlns:p14="http://schemas.microsoft.com/office/powerpoint/2010/main" val="316271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solidFill>
                  <a:srgbClr val="143D50"/>
                </a:solidFill>
                <a:effectLst/>
                <a:latin typeface="inherit"/>
              </a:rPr>
              <a:t>A New Year of Innovation</a:t>
            </a:r>
            <a:r>
              <a:rPr lang="en-US" b="1">
                <a:solidFill>
                  <a:srgbClr val="143D50"/>
                </a:solidFill>
                <a:effectLst/>
                <a:latin typeface="inherit"/>
              </a:rPr>
              <a:t> </a:t>
            </a:r>
            <a:r>
              <a:rPr lang="en-US" b="0">
                <a:solidFill>
                  <a:srgbClr val="143D50"/>
                </a:solidFill>
                <a:effectLst/>
                <a:latin typeface="inherit"/>
              </a:rPr>
              <a:t>https://community.canvaslms.com/t5/The-Product-Blog/A-New-Year-of-Innovation/ba-p/576731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156380"/>
                </a:solidFill>
                <a:effectLst/>
                <a:latin typeface="Tiempos Headline Bold"/>
              </a:rPr>
              <a:t>Instructure’s Approach to an Ethical AI Strategy</a:t>
            </a:r>
            <a:r>
              <a:rPr lang="en-GB" b="0">
                <a:effectLst/>
                <a:latin typeface="inherit"/>
              </a:rPr>
              <a:t> https://www.instructure.com/resources/blog/instructures-approach-ethical-ai-strategy</a:t>
            </a:r>
          </a:p>
        </p:txBody>
      </p:sp>
      <p:sp>
        <p:nvSpPr>
          <p:cNvPr id="4" name="Slide Number Placeholder 3"/>
          <p:cNvSpPr>
            <a:spLocks noGrp="1"/>
          </p:cNvSpPr>
          <p:nvPr>
            <p:ph type="sldNum" sz="quarter" idx="5"/>
          </p:nvPr>
        </p:nvSpPr>
        <p:spPr/>
        <p:txBody>
          <a:bodyPr/>
          <a:lstStyle/>
          <a:p>
            <a:fld id="{1782B3F5-8CA2-4D50-BA05-7661350C8689}" type="slidenum">
              <a:rPr lang="sv-SE" smtClean="0"/>
              <a:t>47</a:t>
            </a:fld>
            <a:endParaRPr lang="sv-SE"/>
          </a:p>
        </p:txBody>
      </p:sp>
    </p:spTree>
    <p:extLst>
      <p:ext uri="{BB962C8B-B14F-4D97-AF65-F5344CB8AC3E}">
        <p14:creationId xmlns:p14="http://schemas.microsoft.com/office/powerpoint/2010/main" val="128014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Resisting and reimagining Artificial Intelligence</a:t>
            </a:r>
            <a:r>
              <a:rPr lang="en-US" i="1"/>
              <a:t> </a:t>
            </a:r>
            <a:r>
              <a:rPr lang="sv-SE"/>
              <a:t>https://www.ei-ie.org/en/item/27927:resisting-and-reimagining-artificial-intelligence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FFFFFF"/>
                </a:solidFill>
                <a:effectLst/>
                <a:latin typeface="Merriweather Sans" pitchFamily="2" charset="0"/>
              </a:rPr>
              <a:t>(</a:t>
            </a:r>
            <a:r>
              <a:rPr lang="en-GB" b="1" i="0">
                <a:solidFill>
                  <a:srgbClr val="FFFFFF"/>
                </a:solidFill>
                <a:effectLst/>
                <a:latin typeface="Merriweather Sans" pitchFamily="2" charset="0"/>
              </a:rPr>
              <a:t> Constructive Criticism? Working with (Rather than Against) the AIED Back-Lash </a:t>
            </a:r>
            <a:r>
              <a:rPr lang="sv-SE"/>
              <a:t>https://link.springer.com/article/10.1007/s40593-023-00344-3 )</a:t>
            </a:r>
          </a:p>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48</a:t>
            </a:fld>
            <a:endParaRPr lang="sv-SE"/>
          </a:p>
        </p:txBody>
      </p:sp>
    </p:spTree>
    <p:extLst>
      <p:ext uri="{BB962C8B-B14F-4D97-AF65-F5344CB8AC3E}">
        <p14:creationId xmlns:p14="http://schemas.microsoft.com/office/powerpoint/2010/main" val="1076245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Opinions seem to vary between</a:t>
            </a:r>
          </a:p>
          <a:p>
            <a:pPr marL="171450" indent="-171450">
              <a:buFont typeface="Arial" panose="020B0604020202020204" pitchFamily="34" charset="0"/>
              <a:buChar char="•"/>
            </a:pPr>
            <a:r>
              <a:rPr lang="en-US"/>
              <a:t>Take-home exams must be banned</a:t>
            </a:r>
          </a:p>
          <a:p>
            <a:pPr marL="171450" indent="-171450">
              <a:buFont typeface="Arial" panose="020B0604020202020204" pitchFamily="34" charset="0"/>
              <a:buChar char="•"/>
            </a:pPr>
            <a:r>
              <a:rPr lang="en-US"/>
              <a:t>My subject isn’t very impacted – no real changes needed</a:t>
            </a:r>
          </a:p>
          <a:p>
            <a:endParaRPr lang="en-US"/>
          </a:p>
          <a:p>
            <a:r>
              <a:rPr lang="en-US"/>
              <a:t>Reliability could be questioned long before generative AI</a:t>
            </a:r>
          </a:p>
          <a:p>
            <a:pPr marL="171450" indent="-171450">
              <a:buFont typeface="Arial" panose="020B0604020202020204" pitchFamily="34" charset="0"/>
              <a:buChar char="•"/>
            </a:pPr>
            <a:r>
              <a:rPr lang="en-US"/>
              <a:t>Contract cheating</a:t>
            </a:r>
          </a:p>
          <a:p>
            <a:pPr marL="171450" indent="-171450">
              <a:buFont typeface="Arial" panose="020B0604020202020204" pitchFamily="34" charset="0"/>
              <a:buChar char="•"/>
            </a:pPr>
            <a:r>
              <a:rPr lang="en-US"/>
              <a:t>A friend writing</a:t>
            </a:r>
          </a:p>
          <a:p>
            <a:pPr marL="171450" indent="-171450">
              <a:buFont typeface="Arial" panose="020B0604020202020204" pitchFamily="34" charset="0"/>
              <a:buChar char="•"/>
            </a:pPr>
            <a:r>
              <a:rPr lang="en-US"/>
              <a:t>Plagiarism detection has never been 100% reliable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Texts must most likely still be produced.</a:t>
            </a:r>
          </a:p>
        </p:txBody>
      </p:sp>
      <p:sp>
        <p:nvSpPr>
          <p:cNvPr id="4" name="Slide Number Placeholder 3"/>
          <p:cNvSpPr>
            <a:spLocks noGrp="1"/>
          </p:cNvSpPr>
          <p:nvPr>
            <p:ph type="sldNum" sz="quarter" idx="5"/>
          </p:nvPr>
        </p:nvSpPr>
        <p:spPr/>
        <p:txBody>
          <a:bodyPr/>
          <a:lstStyle/>
          <a:p>
            <a:fld id="{1782B3F5-8CA2-4D50-BA05-7661350C8689}" type="slidenum">
              <a:rPr lang="sv-SE" smtClean="0"/>
              <a:t>51</a:t>
            </a:fld>
            <a:endParaRPr lang="sv-SE"/>
          </a:p>
        </p:txBody>
      </p:sp>
    </p:spTree>
    <p:extLst>
      <p:ext uri="{BB962C8B-B14F-4D97-AF65-F5344CB8AC3E}">
        <p14:creationId xmlns:p14="http://schemas.microsoft.com/office/powerpoint/2010/main" val="73446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GPT-SW3</a:t>
            </a:r>
          </a:p>
          <a:p>
            <a:r>
              <a:rPr lang="en-US"/>
              <a:t>GPT4All</a:t>
            </a:r>
          </a:p>
        </p:txBody>
      </p:sp>
      <p:sp>
        <p:nvSpPr>
          <p:cNvPr id="4" name="Slide Number Placeholder 3"/>
          <p:cNvSpPr>
            <a:spLocks noGrp="1"/>
          </p:cNvSpPr>
          <p:nvPr>
            <p:ph type="sldNum" sz="quarter" idx="5"/>
          </p:nvPr>
        </p:nvSpPr>
        <p:spPr/>
        <p:txBody>
          <a:bodyPr/>
          <a:lstStyle/>
          <a:p>
            <a:fld id="{1782B3F5-8CA2-4D50-BA05-7661350C8689}" type="slidenum">
              <a:rPr lang="sv-SE" smtClean="0"/>
              <a:t>8</a:t>
            </a:fld>
            <a:endParaRPr lang="sv-SE"/>
          </a:p>
        </p:txBody>
      </p:sp>
    </p:spTree>
    <p:extLst>
      <p:ext uri="{BB962C8B-B14F-4D97-AF65-F5344CB8AC3E}">
        <p14:creationId xmlns:p14="http://schemas.microsoft.com/office/powerpoint/2010/main" val="216863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https://archive.ph/piYe3</a:t>
            </a:r>
          </a:p>
          <a:p>
            <a:r>
              <a:rPr lang="en-US"/>
              <a:t>https://www.chronicle.com/article/im-a-student-you-have-no-idea-how-much-were-using-chatgpt</a:t>
            </a:r>
          </a:p>
          <a:p>
            <a:endParaRPr lang="en-US"/>
          </a:p>
          <a:p>
            <a:r>
              <a:rPr lang="en-US"/>
              <a:t>https://khrono.no/slik-lurte-han-sensor-med-chatgpt-fikk-a-pa-eksamen/771140</a:t>
            </a:r>
          </a:p>
        </p:txBody>
      </p:sp>
      <p:sp>
        <p:nvSpPr>
          <p:cNvPr id="4" name="Slide Number Placeholder 3"/>
          <p:cNvSpPr>
            <a:spLocks noGrp="1"/>
          </p:cNvSpPr>
          <p:nvPr>
            <p:ph type="sldNum" sz="quarter" idx="5"/>
          </p:nvPr>
        </p:nvSpPr>
        <p:spPr/>
        <p:txBody>
          <a:bodyPr/>
          <a:lstStyle/>
          <a:p>
            <a:fld id="{1782B3F5-8CA2-4D50-BA05-7661350C8689}" type="slidenum">
              <a:rPr lang="sv-SE" smtClean="0"/>
              <a:t>52</a:t>
            </a:fld>
            <a:endParaRPr lang="sv-SE"/>
          </a:p>
        </p:txBody>
      </p:sp>
    </p:spTree>
    <p:extLst>
      <p:ext uri="{BB962C8B-B14F-4D97-AF65-F5344CB8AC3E}">
        <p14:creationId xmlns:p14="http://schemas.microsoft.com/office/powerpoint/2010/main" val="1424174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err="1"/>
              <a:t>Skolverket's</a:t>
            </a:r>
            <a:r>
              <a:rPr lang="en-GB" i="1"/>
              <a:t> recommendation is that we advise against using submission tasks as a basis for grades if you, as a teacher, judge that you cannot ensure the reliability of the content. Submission tasks can be used for practice, but since grading is an exercise of authorities, it must be reliable and secure. That assumes that the assessment material can be trusted and that it expresses the student's knowledge of the subject.</a:t>
            </a:r>
            <a:endParaRPr lang="sv-SE" i="1"/>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”Skolverkets rekommendation är att vi avråder från att använda inlämningsuppgifter som betygsunderlag om man som lärare bedömer att man inte kan säkerställa tillförlitligheten i innehållet. Inlämningsuppgifter kan användas som övning, men eftersom betygsättning är en myndighetsutövning måste den vara tillförlitlig och rättssäker. Det bygger på att betygsunderlaget går att lita på och att det uttrycker elevens kunskaper i ämnet.”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https://www.skolverket.se/undervisning/gymnasieskolan/betyg-i-gymnasieskolan/satta-betyg-i-gymnasieskolan#h-Fuskochotillatnahjalpmedel</a:t>
            </a:r>
            <a:r>
              <a:rPr lang="sv-SE"/>
              <a:t> </a:t>
            </a:r>
            <a:endParaRPr lang="en-US"/>
          </a:p>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53</a:t>
            </a:fld>
            <a:endParaRPr lang="sv-SE"/>
          </a:p>
        </p:txBody>
      </p:sp>
    </p:spTree>
    <p:extLst>
      <p:ext uri="{BB962C8B-B14F-4D97-AF65-F5344CB8AC3E}">
        <p14:creationId xmlns:p14="http://schemas.microsoft.com/office/powerpoint/2010/main" val="3974528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https://ju.se/portal/educate/en/guides/artificial-intelligence/preventing-and-detecting-unauthorised-use-of-ai.html </a:t>
            </a:r>
          </a:p>
        </p:txBody>
      </p:sp>
      <p:sp>
        <p:nvSpPr>
          <p:cNvPr id="4" name="Slide Number Placeholder 3"/>
          <p:cNvSpPr>
            <a:spLocks noGrp="1"/>
          </p:cNvSpPr>
          <p:nvPr>
            <p:ph type="sldNum" sz="quarter" idx="5"/>
          </p:nvPr>
        </p:nvSpPr>
        <p:spPr/>
        <p:txBody>
          <a:bodyPr/>
          <a:lstStyle/>
          <a:p>
            <a:fld id="{1782B3F5-8CA2-4D50-BA05-7661350C8689}" type="slidenum">
              <a:rPr lang="sv-SE" smtClean="0"/>
              <a:t>54</a:t>
            </a:fld>
            <a:endParaRPr lang="sv-SE"/>
          </a:p>
        </p:txBody>
      </p:sp>
    </p:spTree>
    <p:extLst>
      <p:ext uri="{BB962C8B-B14F-4D97-AF65-F5344CB8AC3E}">
        <p14:creationId xmlns:p14="http://schemas.microsoft.com/office/powerpoint/2010/main" val="82315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55</a:t>
            </a:fld>
            <a:endParaRPr lang="sv-SE"/>
          </a:p>
        </p:txBody>
      </p:sp>
    </p:spTree>
    <p:extLst>
      <p:ext uri="{BB962C8B-B14F-4D97-AF65-F5344CB8AC3E}">
        <p14:creationId xmlns:p14="http://schemas.microsoft.com/office/powerpoint/2010/main" val="1354119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HTSR25 HT19 https://ju.se/en/study-at-ju/courses.html?url=-258478183%2Fen%2Fcourse_syllabuses%2FHTSR25.html%3Frevision%3D5%252C000%26semester%3D20192&amp;sv.url=12.1d3e065914e1abebf6732fa</a:t>
            </a:r>
          </a:p>
          <a:p>
            <a:endParaRPr lang="en-US"/>
          </a:p>
          <a:p>
            <a:r>
              <a:rPr lang="en-US"/>
              <a:t>#2: JMPG14 VT23 https://ju.se/en/study-at-ju/courses.html?url=-258478183%2Fen%2Fcourse_syllabuses%2FJMPG14.html%3Frevision%3D7%252C000%26semester%3D20231&amp;sv.url=12.1d3e065914e1abebf6732fa</a:t>
            </a:r>
          </a:p>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56</a:t>
            </a:fld>
            <a:endParaRPr lang="sv-SE"/>
          </a:p>
        </p:txBody>
      </p:sp>
    </p:spTree>
    <p:extLst>
      <p:ext uri="{BB962C8B-B14F-4D97-AF65-F5344CB8AC3E}">
        <p14:creationId xmlns:p14="http://schemas.microsoft.com/office/powerpoint/2010/main" val="3779492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Keeping students use of AI tools in mind, do see a need to change the assignment?</a:t>
            </a:r>
          </a:p>
          <a:p>
            <a:pPr lvl="1"/>
            <a:r>
              <a:rPr lang="en-US"/>
              <a:t>Why? Why not?</a:t>
            </a:r>
          </a:p>
          <a:p>
            <a:pPr lvl="1"/>
            <a:r>
              <a:rPr lang="en-US"/>
              <a:t>What changes would you propose?</a:t>
            </a:r>
          </a:p>
          <a:p>
            <a:r>
              <a:rPr lang="en-US"/>
              <a:t>What changes are possible without changing the course syllabus?</a:t>
            </a:r>
          </a:p>
          <a:p>
            <a:r>
              <a:rPr lang="en-US"/>
              <a:t>Do you identify similarities with assignments in your own course(s)?</a:t>
            </a:r>
          </a:p>
          <a:p>
            <a:endParaRPr lang="en-US"/>
          </a:p>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59</a:t>
            </a:fld>
            <a:endParaRPr lang="sv-SE"/>
          </a:p>
        </p:txBody>
      </p:sp>
    </p:spTree>
    <p:extLst>
      <p:ext uri="{BB962C8B-B14F-4D97-AF65-F5344CB8AC3E}">
        <p14:creationId xmlns:p14="http://schemas.microsoft.com/office/powerpoint/2010/main" val="32215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9</a:t>
            </a:fld>
            <a:endParaRPr lang="sv-SE"/>
          </a:p>
        </p:txBody>
      </p:sp>
    </p:spTree>
    <p:extLst>
      <p:ext uri="{BB962C8B-B14F-4D97-AF65-F5344CB8AC3E}">
        <p14:creationId xmlns:p14="http://schemas.microsoft.com/office/powerpoint/2010/main" val="225455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a:effectLst/>
              </a:rPr>
              <a:t>EDPB resolves dispute on transfers by Meta and creates task force on Chat GPT</a:t>
            </a:r>
            <a:r>
              <a:rPr lang="en-GB" b="1" i="0">
                <a:solidFill>
                  <a:srgbClr val="333333"/>
                </a:solidFill>
                <a:effectLst/>
                <a:latin typeface="Georgia" panose="02040502050405020303" pitchFamily="18" charset="0"/>
              </a:rPr>
              <a:t> </a:t>
            </a:r>
            <a:r>
              <a:rPr lang="en-GB" b="0" i="0">
                <a:solidFill>
                  <a:srgbClr val="333333"/>
                </a:solidFill>
                <a:effectLst/>
                <a:latin typeface="Georgia" panose="02040502050405020303" pitchFamily="18" charset="0"/>
              </a:rPr>
              <a:t>https://edpb.europa.eu/news/news/2023/edpb-resolves-dispute-transfers-meta-and-creates-task-force-chat-gpt_en</a:t>
            </a:r>
          </a:p>
          <a:p>
            <a:pPr marL="171450" indent="-171450" algn="l">
              <a:buFont typeface="Arial" panose="020B0604020202020204" pitchFamily="34" charset="0"/>
              <a:buChar char="•"/>
            </a:pPr>
            <a:r>
              <a:rPr lang="en-GB" b="1" i="0">
                <a:solidFill>
                  <a:srgbClr val="000000"/>
                </a:solidFill>
                <a:effectLst/>
                <a:latin typeface="Lucida Grande"/>
              </a:rPr>
              <a:t>Extracting Training Data from Diffusion Models </a:t>
            </a:r>
            <a:r>
              <a:rPr lang="en-GB" b="0" i="0">
                <a:solidFill>
                  <a:srgbClr val="000000"/>
                </a:solidFill>
                <a:effectLst/>
                <a:latin typeface="Lucida Grande"/>
              </a:rPr>
              <a:t>https://arxiv.org/abs/2301.13188</a:t>
            </a:r>
            <a:endParaRPr lang="en-GB" b="0" i="0">
              <a:solidFill>
                <a:srgbClr val="333333"/>
              </a:solidFill>
              <a:effectLst/>
              <a:latin typeface="Georgia" panose="020405020504050203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solidFill>
                  <a:srgbClr val="333333"/>
                </a:solidFill>
                <a:effectLst/>
                <a:latin typeface="Georgia" panose="02040502050405020303" pitchFamily="18" charset="0"/>
              </a:rPr>
              <a:t>Copyright and Artificial Creation: Does EU Copyright Law Protect AI-Assisted Output? </a:t>
            </a:r>
            <a:r>
              <a:rPr lang="en-US"/>
              <a:t>https://link.springer.com/article/10.1007/s40319-021-01115-0</a:t>
            </a:r>
          </a:p>
          <a:p>
            <a:pPr marL="171450" indent="-171450" algn="l">
              <a:buFont typeface="Arial" panose="020B0604020202020204" pitchFamily="34" charset="0"/>
              <a:buChar char="•"/>
            </a:pPr>
            <a:r>
              <a:rPr lang="en-GB" b="1" i="0">
                <a:solidFill>
                  <a:srgbClr val="404040"/>
                </a:solidFill>
                <a:effectLst/>
                <a:latin typeface="SF Pro Display"/>
              </a:rPr>
              <a:t>Quantifying </a:t>
            </a:r>
            <a:r>
              <a:rPr lang="en-GB" b="1" i="0" err="1">
                <a:solidFill>
                  <a:srgbClr val="404040"/>
                </a:solidFill>
                <a:effectLst/>
                <a:latin typeface="SF Pro Display"/>
              </a:rPr>
              <a:t>ChatGPT’s</a:t>
            </a:r>
            <a:r>
              <a:rPr lang="en-GB" b="1" i="0">
                <a:solidFill>
                  <a:srgbClr val="404040"/>
                </a:solidFill>
                <a:effectLst/>
                <a:latin typeface="SF Pro Display"/>
              </a:rPr>
              <a:t> gender bias</a:t>
            </a:r>
            <a:r>
              <a:rPr lang="en-US" b="1"/>
              <a:t> </a:t>
            </a:r>
            <a:r>
              <a:rPr lang="en-US"/>
              <a:t>https://aisnakeoil.substack.com/p/quantifying-chatgpts-gender-bias</a:t>
            </a:r>
          </a:p>
          <a:p>
            <a:pPr marL="171450" indent="-171450" algn="l">
              <a:buFont typeface="Arial" panose="020B0604020202020204" pitchFamily="34" charset="0"/>
              <a:buChar char="•"/>
            </a:pPr>
            <a:r>
              <a:rPr lang="en-GB" b="1" i="0">
                <a:solidFill>
                  <a:srgbClr val="000000"/>
                </a:solidFill>
                <a:effectLst/>
                <a:latin typeface="Lucida Grande"/>
              </a:rPr>
              <a:t>Evaluating Verifiability in Generative Search Engines </a:t>
            </a:r>
            <a:r>
              <a:rPr lang="en-US"/>
              <a:t>https://arxiv.org/abs/2304.09848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solidFill>
                  <a:srgbClr val="000000"/>
                </a:solidFill>
                <a:effectLst/>
                <a:latin typeface="Sora"/>
              </a:rPr>
              <a:t>Despite </a:t>
            </a:r>
            <a:r>
              <a:rPr lang="en-GB" b="1" i="0" err="1">
                <a:solidFill>
                  <a:srgbClr val="000000"/>
                </a:solidFill>
                <a:effectLst/>
                <a:latin typeface="Sora"/>
              </a:rPr>
              <a:t>OpenAI’s</a:t>
            </a:r>
            <a:r>
              <a:rPr lang="en-GB" b="1" i="0">
                <a:solidFill>
                  <a:srgbClr val="000000"/>
                </a:solidFill>
                <a:effectLst/>
                <a:latin typeface="Sora"/>
              </a:rPr>
              <a:t> Promises, the Company’s New AI Tool Produces Misinformation More Frequently, and More Persuasively, than its Predecessor </a:t>
            </a:r>
            <a:r>
              <a:rPr lang="en-US"/>
              <a:t>https://www.newsguardtech.com/misinformation-monitor/march-2023/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solidFill>
                  <a:srgbClr val="333333"/>
                </a:solidFill>
                <a:effectLst/>
                <a:latin typeface="Open Sans" panose="020B0606030504020204" pitchFamily="34" charset="0"/>
              </a:rPr>
              <a:t>Co-Writing with Opinionated Language Models Affects Users’ Views </a:t>
            </a:r>
            <a:r>
              <a:rPr lang="en-GB" b="0" i="0">
                <a:solidFill>
                  <a:srgbClr val="333333"/>
                </a:solidFill>
                <a:effectLst/>
                <a:latin typeface="Open Sans" panose="020B0606030504020204" pitchFamily="34" charset="0"/>
              </a:rPr>
              <a:t>https://dl.acm.org/doi/10.1145/3544548.3581196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solidFill>
                  <a:srgbClr val="2F2F2F"/>
                </a:solidFill>
                <a:effectLst/>
                <a:latin typeface="Segoe UI" panose="020B0502040204020203" pitchFamily="34" charset="0"/>
              </a:rPr>
              <a:t>Microsoft announces new Copilot Copyright Commitment for customers </a:t>
            </a:r>
            <a:r>
              <a:rPr lang="en-GB" b="0" i="0">
                <a:solidFill>
                  <a:srgbClr val="2F2F2F"/>
                </a:solidFill>
                <a:effectLst/>
                <a:latin typeface="Segoe UI" panose="020B0502040204020203" pitchFamily="34" charset="0"/>
              </a:rPr>
              <a:t>https://blogs.microsoft.com/on-the-issues/2023/09/07/copilot-copyright-commitment-ai-legal-concerns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11</a:t>
            </a:fld>
            <a:endParaRPr lang="sv-SE"/>
          </a:p>
        </p:txBody>
      </p:sp>
    </p:spTree>
    <p:extLst>
      <p:ext uri="{BB962C8B-B14F-4D97-AF65-F5344CB8AC3E}">
        <p14:creationId xmlns:p14="http://schemas.microsoft.com/office/powerpoint/2010/main" val="275357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https://www.education.lu.se/artikel/potential-impact-ai-tools-assessment</a:t>
            </a:r>
          </a:p>
        </p:txBody>
      </p:sp>
      <p:sp>
        <p:nvSpPr>
          <p:cNvPr id="4" name="Slide Number Placeholder 3"/>
          <p:cNvSpPr>
            <a:spLocks noGrp="1"/>
          </p:cNvSpPr>
          <p:nvPr>
            <p:ph type="sldNum" sz="quarter" idx="5"/>
          </p:nvPr>
        </p:nvSpPr>
        <p:spPr/>
        <p:txBody>
          <a:bodyPr/>
          <a:lstStyle/>
          <a:p>
            <a:fld id="{1782B3F5-8CA2-4D50-BA05-7661350C8689}" type="slidenum">
              <a:rPr lang="sv-SE" smtClean="0"/>
              <a:t>12</a:t>
            </a:fld>
            <a:endParaRPr lang="sv-SE"/>
          </a:p>
        </p:txBody>
      </p:sp>
    </p:spTree>
    <p:extLst>
      <p:ext uri="{BB962C8B-B14F-4D97-AF65-F5344CB8AC3E}">
        <p14:creationId xmlns:p14="http://schemas.microsoft.com/office/powerpoint/2010/main" val="14017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https://www.chalmers.se/en/current/news/cls-students-positive-towards-ai-but-uncertain-about-what-counts-as-cheating/</a:t>
            </a:r>
          </a:p>
          <a:p>
            <a:r>
              <a:rPr lang="en-US"/>
              <a:t>https://research.chalmers.se/en/publication/535715</a:t>
            </a:r>
          </a:p>
        </p:txBody>
      </p:sp>
      <p:sp>
        <p:nvSpPr>
          <p:cNvPr id="4" name="Slide Number Placeholder 3"/>
          <p:cNvSpPr>
            <a:spLocks noGrp="1"/>
          </p:cNvSpPr>
          <p:nvPr>
            <p:ph type="sldNum" sz="quarter" idx="5"/>
          </p:nvPr>
        </p:nvSpPr>
        <p:spPr/>
        <p:txBody>
          <a:bodyPr/>
          <a:lstStyle/>
          <a:p>
            <a:fld id="{1782B3F5-8CA2-4D50-BA05-7661350C8689}" type="slidenum">
              <a:rPr lang="sv-SE" smtClean="0"/>
              <a:t>17</a:t>
            </a:fld>
            <a:endParaRPr lang="sv-SE"/>
          </a:p>
        </p:txBody>
      </p:sp>
    </p:spTree>
    <p:extLst>
      <p:ext uri="{BB962C8B-B14F-4D97-AF65-F5344CB8AC3E}">
        <p14:creationId xmlns:p14="http://schemas.microsoft.com/office/powerpoint/2010/main" val="267814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GB"/>
              <a:t>Many respondents share anecdotal narratives suggesting that AI chatbots and language tools can provide substantial support for individuals with disabilities such as dyslexia, ADD, ADHD, and autism.”</a:t>
            </a:r>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18</a:t>
            </a:fld>
            <a:endParaRPr lang="sv-SE"/>
          </a:p>
        </p:txBody>
      </p:sp>
    </p:spTree>
    <p:extLst>
      <p:ext uri="{BB962C8B-B14F-4D97-AF65-F5344CB8AC3E}">
        <p14:creationId xmlns:p14="http://schemas.microsoft.com/office/powerpoint/2010/main" val="412375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Ulrik</a:t>
            </a:r>
            <a:r>
              <a:rPr lang="en-US"/>
              <a:t> Hoffman from </a:t>
            </a:r>
            <a:r>
              <a:rPr lang="en-US" err="1"/>
              <a:t>Ungdomsbarometern</a:t>
            </a:r>
            <a:r>
              <a:rPr lang="en-US"/>
              <a:t> expressed surprise at these findings. The Swedish National Agency for Education, </a:t>
            </a:r>
            <a:r>
              <a:rPr lang="en-US" err="1"/>
              <a:t>Skolverket</a:t>
            </a:r>
            <a:r>
              <a:rPr lang="en-US"/>
              <a:t>, suggests teachers re-evaluate their methods instead of imposing strict AI rules. A generational attitude difference regarding what constitutes cheating with AI is suggested, comparing the use of AI to enhance text to using spell-check in Word.</a:t>
            </a:r>
          </a:p>
          <a:p>
            <a:r>
              <a:rPr lang="en-US"/>
              <a:t>Hoffman emphasizes the need for schools to collaboratively develop an AI policy with students, acknowledging the challenges of keeping such policies relevant in a rapidly changing tech landscape.</a:t>
            </a:r>
          </a:p>
          <a:p>
            <a:endParaRPr lang="en-US"/>
          </a:p>
        </p:txBody>
      </p:sp>
      <p:sp>
        <p:nvSpPr>
          <p:cNvPr id="4" name="Slide Number Placeholder 3"/>
          <p:cNvSpPr>
            <a:spLocks noGrp="1"/>
          </p:cNvSpPr>
          <p:nvPr>
            <p:ph type="sldNum" sz="quarter" idx="5"/>
          </p:nvPr>
        </p:nvSpPr>
        <p:spPr/>
        <p:txBody>
          <a:bodyPr/>
          <a:lstStyle/>
          <a:p>
            <a:fld id="{1782B3F5-8CA2-4D50-BA05-7661350C8689}" type="slidenum">
              <a:rPr lang="sv-SE" smtClean="0"/>
              <a:t>19</a:t>
            </a:fld>
            <a:endParaRPr lang="sv-SE"/>
          </a:p>
        </p:txBody>
      </p:sp>
    </p:spTree>
    <p:extLst>
      <p:ext uri="{BB962C8B-B14F-4D97-AF65-F5344CB8AC3E}">
        <p14:creationId xmlns:p14="http://schemas.microsoft.com/office/powerpoint/2010/main" val="69795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https://educationaltechnologyjournal.springeropen.com/articles/10.1186/s41239-023-00408-3</a:t>
            </a:r>
          </a:p>
          <a:p>
            <a:endParaRPr lang="sv-SE"/>
          </a:p>
        </p:txBody>
      </p:sp>
      <p:sp>
        <p:nvSpPr>
          <p:cNvPr id="4" name="Slide Number Placeholder 3"/>
          <p:cNvSpPr>
            <a:spLocks noGrp="1"/>
          </p:cNvSpPr>
          <p:nvPr>
            <p:ph type="sldNum" sz="quarter" idx="5"/>
          </p:nvPr>
        </p:nvSpPr>
        <p:spPr/>
        <p:txBody>
          <a:bodyPr/>
          <a:lstStyle/>
          <a:p>
            <a:fld id="{1782B3F5-8CA2-4D50-BA05-7661350C8689}" type="slidenum">
              <a:rPr lang="sv-SE" smtClean="0"/>
              <a:t>20</a:t>
            </a:fld>
            <a:endParaRPr lang="sv-SE"/>
          </a:p>
        </p:txBody>
      </p:sp>
    </p:spTree>
    <p:extLst>
      <p:ext uri="{BB962C8B-B14F-4D97-AF65-F5344CB8AC3E}">
        <p14:creationId xmlns:p14="http://schemas.microsoft.com/office/powerpoint/2010/main" val="2326720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slide">
    <p:spTree>
      <p:nvGrpSpPr>
        <p:cNvPr id="1" name=""/>
        <p:cNvGrpSpPr/>
        <p:nvPr/>
      </p:nvGrpSpPr>
      <p:grpSpPr>
        <a:xfrm>
          <a:off x="0" y="0"/>
          <a:ext cx="0" cy="0"/>
          <a:chOff x="0" y="0"/>
          <a:chExt cx="0" cy="0"/>
        </a:xfrm>
      </p:grpSpPr>
      <p:pic>
        <p:nvPicPr>
          <p:cNvPr id="3" name="Bildobjekt 2" title="pic_logoA_white"/>
          <p:cNvPicPr>
            <a:picLocks/>
          </p:cNvPicPr>
          <p:nvPr userDrawn="1"/>
        </p:nvPicPr>
        <p:blipFill>
          <a:blip r:embed="rId2"/>
          <a:stretch>
            <a:fillRect/>
          </a:stretch>
        </p:blipFill>
        <p:spPr>
          <a:xfrm>
            <a:off x="4290021" y="2626269"/>
            <a:ext cx="3611958" cy="1605463"/>
          </a:xfrm>
          <a:prstGeom prst="rect">
            <a:avLst/>
          </a:prstGeom>
        </p:spPr>
      </p:pic>
      <p:pic>
        <p:nvPicPr>
          <p:cNvPr id="7" name="Bildobjekt 6">
            <a:extLst>
              <a:ext uri="{FF2B5EF4-FFF2-40B4-BE49-F238E27FC236}">
                <a16:creationId xmlns:a16="http://schemas.microsoft.com/office/drawing/2014/main" id="{041BBEBE-17F3-954F-BFEE-B31D9B83F096}"/>
              </a:ext>
            </a:extLst>
          </p:cNvPr>
          <p:cNvPicPr>
            <a:picLocks noChangeAspect="1"/>
          </p:cNvPicPr>
          <p:nvPr userDrawn="1"/>
        </p:nvPicPr>
        <p:blipFill>
          <a:blip r:embed="rId3">
            <a:alphaModFix amt="3000"/>
          </a:blip>
          <a:stretch>
            <a:fillRect/>
          </a:stretch>
        </p:blipFill>
        <p:spPr>
          <a:xfrm>
            <a:off x="1012371" y="-1521226"/>
            <a:ext cx="10499271" cy="9900451"/>
          </a:xfrm>
          <a:prstGeom prst="rect">
            <a:avLst/>
          </a:prstGeom>
        </p:spPr>
      </p:pic>
    </p:spTree>
    <p:extLst>
      <p:ext uri="{BB962C8B-B14F-4D97-AF65-F5344CB8AC3E}">
        <p14:creationId xmlns:p14="http://schemas.microsoft.com/office/powerpoint/2010/main" val="21036766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589492" y="1180800"/>
            <a:ext cx="8602133" cy="756000"/>
          </a:xfrm>
          <a:prstGeom prst="rect">
            <a:avLst/>
          </a:prstGeom>
        </p:spPr>
        <p:txBody>
          <a:bodyPr/>
          <a:lstStyle>
            <a:lvl1pPr>
              <a:defRPr sz="3600" b="1" cap="all" baseline="0">
                <a:solidFill>
                  <a:schemeClr val="bg1"/>
                </a:solidFill>
                <a:latin typeface="+mj-lt"/>
              </a:defRPr>
            </a:lvl1pPr>
          </a:lstStyle>
          <a:p>
            <a:r>
              <a:rPr lang="en-GB" noProof="0"/>
              <a:t>INSERT HEADLINE</a:t>
            </a:r>
          </a:p>
        </p:txBody>
      </p:sp>
      <p:sp>
        <p:nvSpPr>
          <p:cNvPr id="2" name="Footer Placeholder 1"/>
          <p:cNvSpPr>
            <a:spLocks noGrp="1"/>
          </p:cNvSpPr>
          <p:nvPr>
            <p:ph type="ftr" sz="quarter" idx="12"/>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noProof="0"/>
          </a:p>
        </p:txBody>
      </p:sp>
      <p:pic>
        <p:nvPicPr>
          <p:cNvPr id="6" name="Bildobjekt 5" title="pic_logoB_white">
            <a:extLst>
              <a:ext uri="{FF2B5EF4-FFF2-40B4-BE49-F238E27FC236}">
                <a16:creationId xmlns:a16="http://schemas.microsoft.com/office/drawing/2014/main" id="{F3CA0083-6A50-0E49-82AA-6F532B1C691C}"/>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7" name="Rak 7">
            <a:extLst>
              <a:ext uri="{FF2B5EF4-FFF2-40B4-BE49-F238E27FC236}">
                <a16:creationId xmlns:a16="http://schemas.microsoft.com/office/drawing/2014/main" id="{B66DA31A-5856-DF4B-9E31-19F12A2E070E}"/>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Bildobjekt 9">
            <a:extLst>
              <a:ext uri="{FF2B5EF4-FFF2-40B4-BE49-F238E27FC236}">
                <a16:creationId xmlns:a16="http://schemas.microsoft.com/office/drawing/2014/main" id="{6ABFA6DE-D718-9841-8783-3C55FF013421}"/>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
        <p:nvSpPr>
          <p:cNvPr id="8" name="Table Placeholder 7">
            <a:extLst>
              <a:ext uri="{FF2B5EF4-FFF2-40B4-BE49-F238E27FC236}">
                <a16:creationId xmlns:a16="http://schemas.microsoft.com/office/drawing/2014/main" id="{050072F4-7F3B-5B10-D672-1965D547E358}"/>
              </a:ext>
            </a:extLst>
          </p:cNvPr>
          <p:cNvSpPr>
            <a:spLocks noGrp="1"/>
          </p:cNvSpPr>
          <p:nvPr>
            <p:ph type="tbl" sz="quarter" idx="13"/>
          </p:nvPr>
        </p:nvSpPr>
        <p:spPr>
          <a:xfrm>
            <a:off x="589491" y="2300399"/>
            <a:ext cx="11021937" cy="3361613"/>
          </a:xfrm>
          <a:prstGeom prst="rect">
            <a:avLst/>
          </a:prstGeom>
        </p:spPr>
        <p:txBody>
          <a:bodyPr/>
          <a:lstStyle>
            <a:lvl1pPr>
              <a:defRPr sz="2400">
                <a:solidFill>
                  <a:schemeClr val="bg1"/>
                </a:solidFill>
                <a:latin typeface="+mj-lt"/>
              </a:defRPr>
            </a:lvl1pPr>
          </a:lstStyle>
          <a:p>
            <a:endParaRPr lang="en-US"/>
          </a:p>
        </p:txBody>
      </p:sp>
    </p:spTree>
    <p:extLst>
      <p:ext uri="{BB962C8B-B14F-4D97-AF65-F5344CB8AC3E}">
        <p14:creationId xmlns:p14="http://schemas.microsoft.com/office/powerpoint/2010/main" val="9480127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207CBD5-C37C-47ED-4594-3F191CAF8A1B}"/>
              </a:ext>
            </a:extLst>
          </p:cNvPr>
          <p:cNvPicPr>
            <a:picLocks noChangeAspect="1"/>
          </p:cNvPicPr>
          <p:nvPr userDrawn="1"/>
        </p:nvPicPr>
        <p:blipFill>
          <a:blip r:embed="rId2">
            <a:duotone>
              <a:prstClr val="black"/>
              <a:schemeClr val="tx2">
                <a:tint val="45000"/>
                <a:satMod val="400000"/>
              </a:schemeClr>
            </a:duotone>
            <a:alphaModFix amt="20000"/>
          </a:blip>
          <a:stretch>
            <a:fillRect/>
          </a:stretch>
        </p:blipFill>
        <p:spPr>
          <a:xfrm>
            <a:off x="8272500" y="3429000"/>
            <a:ext cx="4691055" cy="4423503"/>
          </a:xfrm>
          <a:prstGeom prst="rect">
            <a:avLst/>
          </a:prstGeom>
        </p:spPr>
      </p:pic>
      <p:pic>
        <p:nvPicPr>
          <p:cNvPr id="12" name="Bildobjekt 5">
            <a:extLst>
              <a:ext uri="{FF2B5EF4-FFF2-40B4-BE49-F238E27FC236}">
                <a16:creationId xmlns:a16="http://schemas.microsoft.com/office/drawing/2014/main" id="{2E7A7A9B-AC05-E1F4-9F2B-F7AE8BB9FB3E}"/>
              </a:ext>
            </a:extLst>
          </p:cNvPr>
          <p:cNvPicPr>
            <a:picLocks noChangeAspect="1"/>
          </p:cNvPicPr>
          <p:nvPr userDrawn="1"/>
        </p:nvPicPr>
        <p:blipFill>
          <a:blip r:embed="rId2">
            <a:duotone>
              <a:prstClr val="black"/>
              <a:schemeClr val="tx2">
                <a:tint val="45000"/>
                <a:satMod val="400000"/>
              </a:schemeClr>
            </a:duotone>
            <a:alphaModFix amt="20000"/>
          </a:blip>
          <a:stretch>
            <a:fillRect/>
          </a:stretch>
        </p:blipFill>
        <p:spPr>
          <a:xfrm>
            <a:off x="-1040060" y="-2487797"/>
            <a:ext cx="4691055" cy="4423503"/>
          </a:xfrm>
          <a:prstGeom prst="rect">
            <a:avLst/>
          </a:prstGeom>
        </p:spPr>
      </p:pic>
      <p:sp>
        <p:nvSpPr>
          <p:cNvPr id="4" name="Rubrik 4">
            <a:extLst>
              <a:ext uri="{FF2B5EF4-FFF2-40B4-BE49-F238E27FC236}">
                <a16:creationId xmlns:a16="http://schemas.microsoft.com/office/drawing/2014/main" id="{9FA4A042-25AF-0FB8-9EA5-C2858DD69E1B}"/>
              </a:ext>
            </a:extLst>
          </p:cNvPr>
          <p:cNvSpPr>
            <a:spLocks noGrp="1"/>
          </p:cNvSpPr>
          <p:nvPr>
            <p:ph type="title" hasCustomPrompt="1"/>
          </p:nvPr>
        </p:nvSpPr>
        <p:spPr>
          <a:xfrm>
            <a:off x="589492" y="2312767"/>
            <a:ext cx="11021937" cy="2277645"/>
          </a:xfrm>
          <a:prstGeom prst="rect">
            <a:avLst/>
          </a:prstGeom>
        </p:spPr>
        <p:txBody>
          <a:bodyPr/>
          <a:lstStyle>
            <a:lvl1pPr>
              <a:defRPr lang="sv-SE" sz="7000" b="1" kern="1200" baseline="0" dirty="0" smtClean="0">
                <a:solidFill>
                  <a:srgbClr val="961B81"/>
                </a:solidFill>
                <a:latin typeface="+mj-lt"/>
                <a:ea typeface="+mn-ea"/>
                <a:cs typeface="BentonSans Bold"/>
              </a:defRPr>
            </a:lvl1pPr>
          </a:lstStyle>
          <a:p>
            <a:r>
              <a:rPr lang="en-GB" noProof="0"/>
              <a:t>INSERT </a:t>
            </a:r>
            <a:br>
              <a:rPr lang="en-GB" noProof="0"/>
            </a:br>
            <a:r>
              <a:rPr lang="en-GB" noProof="0"/>
              <a:t>HEADING</a:t>
            </a:r>
          </a:p>
        </p:txBody>
      </p:sp>
      <p:sp>
        <p:nvSpPr>
          <p:cNvPr id="9" name="Platshållare för text 2">
            <a:extLst>
              <a:ext uri="{FF2B5EF4-FFF2-40B4-BE49-F238E27FC236}">
                <a16:creationId xmlns:a16="http://schemas.microsoft.com/office/drawing/2014/main" id="{BA38DA06-54E1-367A-0F92-8E31FCEAA9A1}"/>
              </a:ext>
            </a:extLst>
          </p:cNvPr>
          <p:cNvSpPr>
            <a:spLocks noGrp="1"/>
          </p:cNvSpPr>
          <p:nvPr>
            <p:ph type="body" sz="quarter" idx="12" hasCustomPrompt="1"/>
          </p:nvPr>
        </p:nvSpPr>
        <p:spPr>
          <a:xfrm>
            <a:off x="589492" y="4724851"/>
            <a:ext cx="8602132" cy="1029404"/>
          </a:xfrm>
          <a:prstGeom prst="rect">
            <a:avLst/>
          </a:prstGeom>
        </p:spPr>
        <p:txBody>
          <a:bodyPr/>
          <a:lstStyle>
            <a:lvl1pPr marL="0" indent="0">
              <a:buNone/>
              <a:defRPr lang="sv-SE" sz="3000" kern="1200" baseline="0" dirty="0" smtClean="0">
                <a:solidFill>
                  <a:srgbClr val="585858"/>
                </a:solidFill>
                <a:latin typeface="+mj-lt"/>
                <a:ea typeface="+mn-ea"/>
                <a:cs typeface="BentonSans Regular" panose="02000503000000020004" pitchFamily="50" charset="0"/>
              </a:defRPr>
            </a:lvl1pPr>
          </a:lstStyle>
          <a:p>
            <a:pPr lvl="0"/>
            <a:r>
              <a:rPr lang="en-GB" noProof="0"/>
              <a:t>Insert Subtitle</a:t>
            </a:r>
          </a:p>
        </p:txBody>
      </p:sp>
      <p:sp>
        <p:nvSpPr>
          <p:cNvPr id="10" name="Text Placeholder 9">
            <a:extLst>
              <a:ext uri="{FF2B5EF4-FFF2-40B4-BE49-F238E27FC236}">
                <a16:creationId xmlns:a16="http://schemas.microsoft.com/office/drawing/2014/main" id="{6A1551C0-DC26-FF47-6293-08D8E5F1730D}"/>
              </a:ext>
            </a:extLst>
          </p:cNvPr>
          <p:cNvSpPr>
            <a:spLocks noGrp="1"/>
          </p:cNvSpPr>
          <p:nvPr>
            <p:ph type="body" sz="quarter" idx="13" hasCustomPrompt="1"/>
          </p:nvPr>
        </p:nvSpPr>
        <p:spPr>
          <a:xfrm>
            <a:off x="589491" y="6022109"/>
            <a:ext cx="8602132" cy="409574"/>
          </a:xfrm>
          <a:prstGeom prst="rect">
            <a:avLst/>
          </a:prstGeom>
        </p:spPr>
        <p:txBody>
          <a:bodyPr/>
          <a:lstStyle>
            <a:lvl1pPr marL="0" indent="0">
              <a:buFontTx/>
              <a:buNone/>
              <a:defRPr sz="2400">
                <a:solidFill>
                  <a:srgbClr val="585858"/>
                </a:solidFill>
                <a:latin typeface="+mj-lt"/>
              </a:defRPr>
            </a:lvl1pPr>
          </a:lstStyle>
          <a:p>
            <a:pPr lvl="0"/>
            <a:r>
              <a:rPr lang="en-GB" noProof="0"/>
              <a:t>Author, Date</a:t>
            </a:r>
          </a:p>
        </p:txBody>
      </p:sp>
      <p:pic>
        <p:nvPicPr>
          <p:cNvPr id="11" name="Bildobjekt 3">
            <a:extLst>
              <a:ext uri="{FF2B5EF4-FFF2-40B4-BE49-F238E27FC236}">
                <a16:creationId xmlns:a16="http://schemas.microsoft.com/office/drawing/2014/main" id="{88785EC3-2472-4DF1-9CC8-F295A582B265}"/>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7328"/>
                    </a14:imgEffect>
                    <a14:imgEffect>
                      <a14:brightnessContrast bright="-2000"/>
                    </a14:imgEffect>
                  </a14:imgLayer>
                </a14:imgProps>
              </a:ext>
            </a:extLst>
          </a:blip>
          <a:stretch>
            <a:fillRect/>
          </a:stretch>
        </p:blipFill>
        <p:spPr>
          <a:xfrm>
            <a:off x="9583903" y="5060691"/>
            <a:ext cx="2027526" cy="1376935"/>
          </a:xfrm>
          <a:prstGeom prst="rect">
            <a:avLst/>
          </a:prstGeom>
          <a:noFill/>
        </p:spPr>
      </p:pic>
      <p:cxnSp>
        <p:nvCxnSpPr>
          <p:cNvPr id="13" name="Rak 7">
            <a:extLst>
              <a:ext uri="{FF2B5EF4-FFF2-40B4-BE49-F238E27FC236}">
                <a16:creationId xmlns:a16="http://schemas.microsoft.com/office/drawing/2014/main" id="{FDB7998F-A760-2410-098C-BFEC98D5BF89}"/>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14" name="pic_logoB" title="pic_logoB_gray">
            <a:extLst>
              <a:ext uri="{FF2B5EF4-FFF2-40B4-BE49-F238E27FC236}">
                <a16:creationId xmlns:a16="http://schemas.microsoft.com/office/drawing/2014/main" id="{E589D429-624A-4804-9A21-1F6531192FB9}"/>
              </a:ext>
            </a:extLst>
          </p:cNvPr>
          <p:cNvPicPr preferRelativeResize="0">
            <a:picLocks/>
          </p:cNvPicPr>
          <p:nvPr userDrawn="1"/>
        </p:nvPicPr>
        <p:blipFill>
          <a:blip r:embed="rId5"/>
          <a:stretch>
            <a:fillRect/>
          </a:stretch>
        </p:blipFill>
        <p:spPr>
          <a:xfrm>
            <a:off x="9586383" y="427471"/>
            <a:ext cx="2027526" cy="228600"/>
          </a:xfrm>
          <a:prstGeom prst="rect">
            <a:avLst/>
          </a:prstGeom>
          <a:solidFill>
            <a:schemeClr val="bg1"/>
          </a:solidFill>
        </p:spPr>
      </p:pic>
    </p:spTree>
    <p:extLst>
      <p:ext uri="{BB962C8B-B14F-4D97-AF65-F5344CB8AC3E}">
        <p14:creationId xmlns:p14="http://schemas.microsoft.com/office/powerpoint/2010/main" val="3213801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full width">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038600" y="6356357"/>
            <a:ext cx="4114800" cy="365125"/>
          </a:xfrm>
          <a:prstGeom prst="rect">
            <a:avLst/>
          </a:prstGeom>
        </p:spPr>
        <p:txBody>
          <a:bodyPr/>
          <a:lstStyle>
            <a:lvl1pPr>
              <a:defRPr>
                <a:solidFill>
                  <a:srgbClr val="585858"/>
                </a:solidFill>
              </a:defRPr>
            </a:lvl1pPr>
          </a:lstStyle>
          <a:p>
            <a:endParaRPr lang="sv-SE"/>
          </a:p>
        </p:txBody>
      </p:sp>
      <p:sp>
        <p:nvSpPr>
          <p:cNvPr id="9" name="Rubrik 5">
            <a:extLst>
              <a:ext uri="{FF2B5EF4-FFF2-40B4-BE49-F238E27FC236}">
                <a16:creationId xmlns:a16="http://schemas.microsoft.com/office/drawing/2014/main" id="{F06D2B54-E06E-CBE7-30DE-345A18257177}"/>
              </a:ext>
            </a:extLst>
          </p:cNvPr>
          <p:cNvSpPr>
            <a:spLocks noGrp="1"/>
          </p:cNvSpPr>
          <p:nvPr>
            <p:ph type="title" hasCustomPrompt="1"/>
          </p:nvPr>
        </p:nvSpPr>
        <p:spPr>
          <a:xfrm>
            <a:off x="589492" y="1180800"/>
            <a:ext cx="8602133" cy="756000"/>
          </a:xfrm>
          <a:prstGeom prst="rect">
            <a:avLst/>
          </a:prstGeom>
        </p:spPr>
        <p:txBody>
          <a:bodyPr/>
          <a:lstStyle>
            <a:lvl1pPr>
              <a:defRPr sz="3600" b="1" cap="all" baseline="0">
                <a:solidFill>
                  <a:srgbClr val="585858"/>
                </a:solidFill>
                <a:latin typeface="+mj-lt"/>
              </a:defRPr>
            </a:lvl1pPr>
          </a:lstStyle>
          <a:p>
            <a:r>
              <a:rPr lang="en-GB" noProof="0"/>
              <a:t>INSERT HEADLINE</a:t>
            </a:r>
          </a:p>
        </p:txBody>
      </p:sp>
      <p:sp>
        <p:nvSpPr>
          <p:cNvPr id="10" name="Platshållare för text 7">
            <a:extLst>
              <a:ext uri="{FF2B5EF4-FFF2-40B4-BE49-F238E27FC236}">
                <a16:creationId xmlns:a16="http://schemas.microsoft.com/office/drawing/2014/main" id="{337C6620-B535-8C25-17BC-391AAE7A9BDE}"/>
              </a:ext>
            </a:extLst>
          </p:cNvPr>
          <p:cNvSpPr>
            <a:spLocks noGrp="1"/>
          </p:cNvSpPr>
          <p:nvPr>
            <p:ph type="body" sz="quarter" idx="11" hasCustomPrompt="1"/>
          </p:nvPr>
        </p:nvSpPr>
        <p:spPr>
          <a:xfrm>
            <a:off x="589492" y="2300400"/>
            <a:ext cx="11021936" cy="3361613"/>
          </a:xfrm>
          <a:prstGeom prst="rect">
            <a:avLst/>
          </a:prstGeom>
        </p:spPr>
        <p:txBody>
          <a:bodyPr/>
          <a:lstStyle>
            <a:lvl1pPr marL="342000" indent="-342000">
              <a:defRPr sz="2400" baseline="0">
                <a:solidFill>
                  <a:srgbClr val="585858"/>
                </a:solidFill>
                <a:latin typeface="+mj-lt"/>
              </a:defRPr>
            </a:lvl1pPr>
            <a:lvl2pPr marL="742950" indent="-285750">
              <a:buSzPct val="1000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pic>
        <p:nvPicPr>
          <p:cNvPr id="11" name="Bildobjekt 3">
            <a:extLst>
              <a:ext uri="{FF2B5EF4-FFF2-40B4-BE49-F238E27FC236}">
                <a16:creationId xmlns:a16="http://schemas.microsoft.com/office/drawing/2014/main" id="{644A0B68-7DAB-93FA-9299-B3E8B4A8B331}"/>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328"/>
                    </a14:imgEffect>
                    <a14:imgEffect>
                      <a14:brightnessContrast bright="-2000"/>
                    </a14:imgEffect>
                  </a14:imgLayer>
                </a14:imgProps>
              </a:ext>
            </a:extLst>
          </a:blip>
          <a:stretch>
            <a:fillRect/>
          </a:stretch>
        </p:blipFill>
        <p:spPr>
          <a:xfrm>
            <a:off x="10596868" y="5849910"/>
            <a:ext cx="1014560" cy="689009"/>
          </a:xfrm>
          <a:prstGeom prst="rect">
            <a:avLst/>
          </a:prstGeom>
          <a:noFill/>
        </p:spPr>
      </p:pic>
      <p:cxnSp>
        <p:nvCxnSpPr>
          <p:cNvPr id="12" name="Rak 7">
            <a:extLst>
              <a:ext uri="{FF2B5EF4-FFF2-40B4-BE49-F238E27FC236}">
                <a16:creationId xmlns:a16="http://schemas.microsoft.com/office/drawing/2014/main" id="{ADDC2FF5-9B65-9D26-DD2A-985B1C5C7D79}"/>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13" name="pic_logoB" title="pic_logoB_gray">
            <a:extLst>
              <a:ext uri="{FF2B5EF4-FFF2-40B4-BE49-F238E27FC236}">
                <a16:creationId xmlns:a16="http://schemas.microsoft.com/office/drawing/2014/main" id="{B27EEC26-D000-43D6-C495-E111D2244082}"/>
              </a:ext>
            </a:extLst>
          </p:cNvPr>
          <p:cNvPicPr preferRelativeResize="0">
            <a:picLocks/>
          </p:cNvPicPr>
          <p:nvPr userDrawn="1"/>
        </p:nvPicPr>
        <p:blipFill>
          <a:blip r:embed="rId4"/>
          <a:stretch>
            <a:fillRect/>
          </a:stretch>
        </p:blipFill>
        <p:spPr>
          <a:xfrm>
            <a:off x="9586383" y="427471"/>
            <a:ext cx="2027526" cy="228600"/>
          </a:xfrm>
          <a:prstGeom prst="rect">
            <a:avLst/>
          </a:prstGeom>
          <a:solidFill>
            <a:schemeClr val="bg1"/>
          </a:solidFill>
        </p:spPr>
      </p:pic>
    </p:spTree>
    <p:extLst>
      <p:ext uri="{BB962C8B-B14F-4D97-AF65-F5344CB8AC3E}">
        <p14:creationId xmlns:p14="http://schemas.microsoft.com/office/powerpoint/2010/main" val="26340512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038600" y="6356357"/>
            <a:ext cx="4114800" cy="365125"/>
          </a:xfrm>
          <a:prstGeom prst="rect">
            <a:avLst/>
          </a:prstGeom>
        </p:spPr>
        <p:txBody>
          <a:bodyPr/>
          <a:lstStyle/>
          <a:p>
            <a:endParaRPr lang="sv-SE"/>
          </a:p>
        </p:txBody>
      </p:sp>
      <p:sp>
        <p:nvSpPr>
          <p:cNvPr id="6" name="Rubrik 5">
            <a:extLst>
              <a:ext uri="{FF2B5EF4-FFF2-40B4-BE49-F238E27FC236}">
                <a16:creationId xmlns:a16="http://schemas.microsoft.com/office/drawing/2014/main" id="{C9E8615C-869A-DF44-FCD6-D0381795ED42}"/>
              </a:ext>
            </a:extLst>
          </p:cNvPr>
          <p:cNvSpPr>
            <a:spLocks noGrp="1"/>
          </p:cNvSpPr>
          <p:nvPr>
            <p:ph type="title" hasCustomPrompt="1"/>
          </p:nvPr>
        </p:nvSpPr>
        <p:spPr>
          <a:xfrm>
            <a:off x="589492" y="1180800"/>
            <a:ext cx="8602133" cy="756000"/>
          </a:xfrm>
          <a:prstGeom prst="rect">
            <a:avLst/>
          </a:prstGeom>
        </p:spPr>
        <p:txBody>
          <a:bodyPr/>
          <a:lstStyle>
            <a:lvl1pPr>
              <a:defRPr sz="3600" b="1" cap="all" baseline="0">
                <a:solidFill>
                  <a:srgbClr val="585858"/>
                </a:solidFill>
                <a:latin typeface="+mj-lt"/>
              </a:defRPr>
            </a:lvl1pPr>
          </a:lstStyle>
          <a:p>
            <a:r>
              <a:rPr lang="en-GB" noProof="0"/>
              <a:t>INSERT HEADLINE</a:t>
            </a:r>
          </a:p>
        </p:txBody>
      </p:sp>
      <p:sp>
        <p:nvSpPr>
          <p:cNvPr id="7" name="Platshållare för text 7">
            <a:extLst>
              <a:ext uri="{FF2B5EF4-FFF2-40B4-BE49-F238E27FC236}">
                <a16:creationId xmlns:a16="http://schemas.microsoft.com/office/drawing/2014/main" id="{687A8C5C-78DF-7843-A21E-C41EE48BF9AE}"/>
              </a:ext>
            </a:extLst>
          </p:cNvPr>
          <p:cNvSpPr>
            <a:spLocks noGrp="1"/>
          </p:cNvSpPr>
          <p:nvPr>
            <p:ph type="body" sz="quarter" idx="11" hasCustomPrompt="1"/>
          </p:nvPr>
        </p:nvSpPr>
        <p:spPr>
          <a:xfrm>
            <a:off x="589492" y="2300400"/>
            <a:ext cx="8602133" cy="3361613"/>
          </a:xfrm>
          <a:prstGeom prst="rect">
            <a:avLst/>
          </a:prstGeom>
        </p:spPr>
        <p:txBody>
          <a:bodyPr/>
          <a:lstStyle>
            <a:lvl1pPr marL="342000" indent="-342000">
              <a:defRPr sz="2400" baseline="0">
                <a:solidFill>
                  <a:srgbClr val="585858"/>
                </a:solidFill>
                <a:latin typeface="+mj-lt"/>
              </a:defRPr>
            </a:lvl1pPr>
            <a:lvl2pPr marL="742950" indent="-285750">
              <a:buSzPct val="1000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pic>
        <p:nvPicPr>
          <p:cNvPr id="8" name="Bildobjekt 3">
            <a:extLst>
              <a:ext uri="{FF2B5EF4-FFF2-40B4-BE49-F238E27FC236}">
                <a16:creationId xmlns:a16="http://schemas.microsoft.com/office/drawing/2014/main" id="{7B9B5269-8F8C-3859-AC5D-0F213842CC87}"/>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328"/>
                    </a14:imgEffect>
                    <a14:imgEffect>
                      <a14:brightnessContrast bright="-2000"/>
                    </a14:imgEffect>
                  </a14:imgLayer>
                </a14:imgProps>
              </a:ext>
            </a:extLst>
          </a:blip>
          <a:stretch>
            <a:fillRect/>
          </a:stretch>
        </p:blipFill>
        <p:spPr>
          <a:xfrm>
            <a:off x="10596868" y="5849910"/>
            <a:ext cx="1014560" cy="689009"/>
          </a:xfrm>
          <a:prstGeom prst="rect">
            <a:avLst/>
          </a:prstGeom>
          <a:noFill/>
        </p:spPr>
      </p:pic>
      <p:cxnSp>
        <p:nvCxnSpPr>
          <p:cNvPr id="9" name="Rak 7">
            <a:extLst>
              <a:ext uri="{FF2B5EF4-FFF2-40B4-BE49-F238E27FC236}">
                <a16:creationId xmlns:a16="http://schemas.microsoft.com/office/drawing/2014/main" id="{730A4F51-80FB-2078-58EC-09FA500753ED}"/>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11" name="pic_logoB" title="pic_logoB_gray">
            <a:extLst>
              <a:ext uri="{FF2B5EF4-FFF2-40B4-BE49-F238E27FC236}">
                <a16:creationId xmlns:a16="http://schemas.microsoft.com/office/drawing/2014/main" id="{BBB4FC7C-8DE4-8C1A-9926-4654B2E11653}"/>
              </a:ext>
            </a:extLst>
          </p:cNvPr>
          <p:cNvPicPr preferRelativeResize="0">
            <a:picLocks/>
          </p:cNvPicPr>
          <p:nvPr userDrawn="1"/>
        </p:nvPicPr>
        <p:blipFill>
          <a:blip r:embed="rId4"/>
          <a:stretch>
            <a:fillRect/>
          </a:stretch>
        </p:blipFill>
        <p:spPr>
          <a:xfrm>
            <a:off x="9586383" y="427471"/>
            <a:ext cx="2027526" cy="228600"/>
          </a:xfrm>
          <a:prstGeom prst="rect">
            <a:avLst/>
          </a:prstGeom>
          <a:solidFill>
            <a:schemeClr val="bg1"/>
          </a:solidFill>
        </p:spPr>
      </p:pic>
    </p:spTree>
    <p:extLst>
      <p:ext uri="{BB962C8B-B14F-4D97-AF65-F5344CB8AC3E}">
        <p14:creationId xmlns:p14="http://schemas.microsoft.com/office/powerpoint/2010/main" val="27378055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full size">
    <p:bg>
      <p:bgPr>
        <a:gradFill>
          <a:gsLst>
            <a:gs pos="0">
              <a:schemeClr val="bg1">
                <a:lumMod val="95000"/>
              </a:schemeClr>
            </a:gs>
            <a:gs pos="68000">
              <a:schemeClr val="bg1"/>
            </a:gs>
            <a:gs pos="32000">
              <a:schemeClr val="bg1"/>
            </a:gs>
            <a:gs pos="97000">
              <a:schemeClr val="bg1">
                <a:lumMod val="95000"/>
              </a:schemeClr>
            </a:gs>
          </a:gsLst>
          <a:lin ang="4800000" scaled="0"/>
        </a:gra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12" hasCustomPrompt="1"/>
          </p:nvPr>
        </p:nvSpPr>
        <p:spPr>
          <a:xfrm>
            <a:off x="5" y="0"/>
            <a:ext cx="12191999" cy="6858000"/>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en-GB" noProof="0"/>
              <a:t>Insert image</a:t>
            </a:r>
          </a:p>
        </p:txBody>
      </p:sp>
    </p:spTree>
    <p:extLst>
      <p:ext uri="{BB962C8B-B14F-4D97-AF65-F5344CB8AC3E}">
        <p14:creationId xmlns:p14="http://schemas.microsoft.com/office/powerpoint/2010/main" val="365723936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a:xfrm>
            <a:off x="4038600" y="6356357"/>
            <a:ext cx="4114800" cy="365125"/>
          </a:xfrm>
          <a:prstGeom prst="rect">
            <a:avLst/>
          </a:prstGeom>
        </p:spPr>
        <p:txBody>
          <a:bodyPr/>
          <a:lstStyle/>
          <a:p>
            <a:endParaRPr lang="sv-SE"/>
          </a:p>
        </p:txBody>
      </p:sp>
      <p:cxnSp>
        <p:nvCxnSpPr>
          <p:cNvPr id="5" name="Rak 7">
            <a:extLst>
              <a:ext uri="{FF2B5EF4-FFF2-40B4-BE49-F238E27FC236}">
                <a16:creationId xmlns:a16="http://schemas.microsoft.com/office/drawing/2014/main" id="{C6E5F64B-2BAB-DE20-9C6A-82038590D9DD}"/>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7" name="pic_logoB" title="pic_logoB_gray">
            <a:extLst>
              <a:ext uri="{FF2B5EF4-FFF2-40B4-BE49-F238E27FC236}">
                <a16:creationId xmlns:a16="http://schemas.microsoft.com/office/drawing/2014/main" id="{EE80AEF6-D171-7020-32B7-E9C5EED57E7D}"/>
              </a:ext>
            </a:extLst>
          </p:cNvPr>
          <p:cNvPicPr preferRelativeResize="0">
            <a:picLocks/>
          </p:cNvPicPr>
          <p:nvPr userDrawn="1"/>
        </p:nvPicPr>
        <p:blipFill>
          <a:blip r:embed="rId2"/>
          <a:stretch>
            <a:fillRect/>
          </a:stretch>
        </p:blipFill>
        <p:spPr>
          <a:xfrm>
            <a:off x="9586383" y="427471"/>
            <a:ext cx="2027526" cy="228600"/>
          </a:xfrm>
          <a:prstGeom prst="rect">
            <a:avLst/>
          </a:prstGeom>
          <a:solidFill>
            <a:schemeClr val="bg1"/>
          </a:solidFill>
        </p:spPr>
      </p:pic>
      <p:sp>
        <p:nvSpPr>
          <p:cNvPr id="9" name="Rubrik 5">
            <a:extLst>
              <a:ext uri="{FF2B5EF4-FFF2-40B4-BE49-F238E27FC236}">
                <a16:creationId xmlns:a16="http://schemas.microsoft.com/office/drawing/2014/main" id="{DC070AF4-E8BD-320F-FA06-678CBBC2C69C}"/>
              </a:ext>
            </a:extLst>
          </p:cNvPr>
          <p:cNvSpPr>
            <a:spLocks noGrp="1"/>
          </p:cNvSpPr>
          <p:nvPr>
            <p:ph type="title" hasCustomPrompt="1"/>
          </p:nvPr>
        </p:nvSpPr>
        <p:spPr>
          <a:xfrm>
            <a:off x="6489992" y="1180800"/>
            <a:ext cx="5121436" cy="756000"/>
          </a:xfrm>
          <a:prstGeom prst="rect">
            <a:avLst/>
          </a:prstGeom>
        </p:spPr>
        <p:txBody>
          <a:bodyPr/>
          <a:lstStyle>
            <a:lvl1pPr>
              <a:defRPr sz="3600" b="1" cap="all" baseline="0">
                <a:solidFill>
                  <a:srgbClr val="585858"/>
                </a:solidFill>
                <a:latin typeface="+mj-lt"/>
              </a:defRPr>
            </a:lvl1pPr>
          </a:lstStyle>
          <a:p>
            <a:r>
              <a:rPr lang="en-GB" noProof="0"/>
              <a:t>Insert HEADLINE</a:t>
            </a:r>
          </a:p>
        </p:txBody>
      </p:sp>
      <p:sp>
        <p:nvSpPr>
          <p:cNvPr id="10" name="Platshållare för bild 2">
            <a:extLst>
              <a:ext uri="{FF2B5EF4-FFF2-40B4-BE49-F238E27FC236}">
                <a16:creationId xmlns:a16="http://schemas.microsoft.com/office/drawing/2014/main" id="{C78CA6D9-E125-BA6F-EC5B-3ECA9995E90D}"/>
              </a:ext>
            </a:extLst>
          </p:cNvPr>
          <p:cNvSpPr>
            <a:spLocks noGrp="1"/>
          </p:cNvSpPr>
          <p:nvPr>
            <p:ph type="pic" sz="quarter" idx="12" hasCustomPrompt="1"/>
          </p:nvPr>
        </p:nvSpPr>
        <p:spPr>
          <a:xfrm>
            <a:off x="589492" y="1206000"/>
            <a:ext cx="5506508" cy="4215087"/>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en-GB" noProof="0"/>
              <a:t>Insert image</a:t>
            </a:r>
          </a:p>
        </p:txBody>
      </p:sp>
      <p:sp>
        <p:nvSpPr>
          <p:cNvPr id="12" name="Platshållare för text 7">
            <a:extLst>
              <a:ext uri="{FF2B5EF4-FFF2-40B4-BE49-F238E27FC236}">
                <a16:creationId xmlns:a16="http://schemas.microsoft.com/office/drawing/2014/main" id="{95BD777B-98F6-68FF-B1B9-42A469F86F83}"/>
              </a:ext>
            </a:extLst>
          </p:cNvPr>
          <p:cNvSpPr>
            <a:spLocks noGrp="1"/>
          </p:cNvSpPr>
          <p:nvPr>
            <p:ph type="body" sz="quarter" idx="11" hasCustomPrompt="1"/>
          </p:nvPr>
        </p:nvSpPr>
        <p:spPr>
          <a:xfrm>
            <a:off x="6489992" y="2300400"/>
            <a:ext cx="5121437" cy="3120687"/>
          </a:xfrm>
          <a:prstGeom prst="rect">
            <a:avLst/>
          </a:prstGeom>
        </p:spPr>
        <p:txBody>
          <a:bodyPr/>
          <a:lstStyle>
            <a:lvl1pPr marL="342000" indent="-342000">
              <a:defRPr sz="2400" baseline="0">
                <a:solidFill>
                  <a:srgbClr val="585858"/>
                </a:solidFill>
                <a:latin typeface="+mj-lt"/>
              </a:defRPr>
            </a:lvl1pPr>
            <a:lvl2pPr marL="742950" indent="-285750">
              <a:buSzPct val="1000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pic>
        <p:nvPicPr>
          <p:cNvPr id="13" name="Bildobjekt 3">
            <a:extLst>
              <a:ext uri="{FF2B5EF4-FFF2-40B4-BE49-F238E27FC236}">
                <a16:creationId xmlns:a16="http://schemas.microsoft.com/office/drawing/2014/main" id="{C9DC07D1-7C81-C504-76FA-A6B74E7ADD7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7328"/>
                    </a14:imgEffect>
                    <a14:imgEffect>
                      <a14:brightnessContrast bright="-2000"/>
                    </a14:imgEffect>
                  </a14:imgLayer>
                </a14:imgProps>
              </a:ext>
            </a:extLst>
          </a:blip>
          <a:stretch>
            <a:fillRect/>
          </a:stretch>
        </p:blipFill>
        <p:spPr>
          <a:xfrm>
            <a:off x="10596868" y="5849910"/>
            <a:ext cx="1014560" cy="689009"/>
          </a:xfrm>
          <a:prstGeom prst="rect">
            <a:avLst/>
          </a:prstGeom>
          <a:noFill/>
        </p:spPr>
      </p:pic>
    </p:spTree>
    <p:extLst>
      <p:ext uri="{BB962C8B-B14F-4D97-AF65-F5344CB8AC3E}">
        <p14:creationId xmlns:p14="http://schemas.microsoft.com/office/powerpoint/2010/main" val="337905225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a:xfrm>
            <a:off x="4038600" y="6356357"/>
            <a:ext cx="4114800" cy="365125"/>
          </a:xfrm>
          <a:prstGeom prst="rect">
            <a:avLst/>
          </a:prstGeom>
        </p:spPr>
        <p:txBody>
          <a:bodyPr/>
          <a:lstStyle/>
          <a:p>
            <a:endParaRPr lang="sv-SE"/>
          </a:p>
        </p:txBody>
      </p:sp>
      <p:cxnSp>
        <p:nvCxnSpPr>
          <p:cNvPr id="4" name="Rak 7">
            <a:extLst>
              <a:ext uri="{FF2B5EF4-FFF2-40B4-BE49-F238E27FC236}">
                <a16:creationId xmlns:a16="http://schemas.microsoft.com/office/drawing/2014/main" id="{5C323753-592A-63F8-9D93-7E732FA5DC33}"/>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5" name="pic_logoB" title="pic_logoB_gray">
            <a:extLst>
              <a:ext uri="{FF2B5EF4-FFF2-40B4-BE49-F238E27FC236}">
                <a16:creationId xmlns:a16="http://schemas.microsoft.com/office/drawing/2014/main" id="{5A7FE3CA-4C1D-0BEA-DCED-A19000818DE4}"/>
              </a:ext>
            </a:extLst>
          </p:cNvPr>
          <p:cNvPicPr preferRelativeResize="0">
            <a:picLocks/>
          </p:cNvPicPr>
          <p:nvPr userDrawn="1"/>
        </p:nvPicPr>
        <p:blipFill>
          <a:blip r:embed="rId2"/>
          <a:stretch>
            <a:fillRect/>
          </a:stretch>
        </p:blipFill>
        <p:spPr>
          <a:xfrm>
            <a:off x="9586383" y="427471"/>
            <a:ext cx="2027526" cy="228600"/>
          </a:xfrm>
          <a:prstGeom prst="rect">
            <a:avLst/>
          </a:prstGeom>
          <a:solidFill>
            <a:schemeClr val="bg1"/>
          </a:solidFill>
        </p:spPr>
      </p:pic>
      <p:sp>
        <p:nvSpPr>
          <p:cNvPr id="10" name="Rubrik 5">
            <a:extLst>
              <a:ext uri="{FF2B5EF4-FFF2-40B4-BE49-F238E27FC236}">
                <a16:creationId xmlns:a16="http://schemas.microsoft.com/office/drawing/2014/main" id="{6D7881DF-A376-EA81-29A6-C8C44A5C5CD5}"/>
              </a:ext>
            </a:extLst>
          </p:cNvPr>
          <p:cNvSpPr>
            <a:spLocks noGrp="1"/>
          </p:cNvSpPr>
          <p:nvPr>
            <p:ph type="title" hasCustomPrompt="1"/>
          </p:nvPr>
        </p:nvSpPr>
        <p:spPr>
          <a:xfrm>
            <a:off x="589492" y="1180800"/>
            <a:ext cx="5122800" cy="756000"/>
          </a:xfrm>
          <a:prstGeom prst="rect">
            <a:avLst/>
          </a:prstGeom>
        </p:spPr>
        <p:txBody>
          <a:bodyPr/>
          <a:lstStyle>
            <a:lvl1pPr>
              <a:defRPr sz="3500" b="1" cap="all" baseline="0">
                <a:solidFill>
                  <a:srgbClr val="585858"/>
                </a:solidFill>
                <a:latin typeface="+mj-lt"/>
              </a:defRPr>
            </a:lvl1pPr>
          </a:lstStyle>
          <a:p>
            <a:r>
              <a:rPr lang="en-GB" noProof="0"/>
              <a:t>HEADLINE</a:t>
            </a:r>
          </a:p>
        </p:txBody>
      </p:sp>
      <p:sp>
        <p:nvSpPr>
          <p:cNvPr id="12" name="Platshållare för bild 2">
            <a:extLst>
              <a:ext uri="{FF2B5EF4-FFF2-40B4-BE49-F238E27FC236}">
                <a16:creationId xmlns:a16="http://schemas.microsoft.com/office/drawing/2014/main" id="{2038572A-C1F3-4104-0FF6-67A4C744F246}"/>
              </a:ext>
            </a:extLst>
          </p:cNvPr>
          <p:cNvSpPr>
            <a:spLocks noGrp="1"/>
          </p:cNvSpPr>
          <p:nvPr>
            <p:ph type="pic" sz="quarter" idx="12" hasCustomPrompt="1"/>
          </p:nvPr>
        </p:nvSpPr>
        <p:spPr>
          <a:xfrm>
            <a:off x="6103429" y="1180800"/>
            <a:ext cx="5508000" cy="4240285"/>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en-GB" noProof="0"/>
              <a:t>Insert image</a:t>
            </a:r>
          </a:p>
        </p:txBody>
      </p:sp>
      <p:sp>
        <p:nvSpPr>
          <p:cNvPr id="13" name="Platshållare för text 7">
            <a:extLst>
              <a:ext uri="{FF2B5EF4-FFF2-40B4-BE49-F238E27FC236}">
                <a16:creationId xmlns:a16="http://schemas.microsoft.com/office/drawing/2014/main" id="{FCD6D9C6-D6A4-3275-EFDC-111B1CD3D827}"/>
              </a:ext>
            </a:extLst>
          </p:cNvPr>
          <p:cNvSpPr>
            <a:spLocks noGrp="1"/>
          </p:cNvSpPr>
          <p:nvPr>
            <p:ph type="body" sz="quarter" idx="11" hasCustomPrompt="1"/>
          </p:nvPr>
        </p:nvSpPr>
        <p:spPr>
          <a:xfrm>
            <a:off x="589493" y="2300400"/>
            <a:ext cx="5122800" cy="3120685"/>
          </a:xfrm>
          <a:prstGeom prst="rect">
            <a:avLst/>
          </a:prstGeom>
        </p:spPr>
        <p:txBody>
          <a:bodyPr/>
          <a:lstStyle>
            <a:lvl1pPr marL="342000" indent="-342000">
              <a:defRPr sz="2400" baseline="0">
                <a:solidFill>
                  <a:srgbClr val="585858"/>
                </a:solidFill>
                <a:latin typeface="+mj-lt"/>
              </a:defRPr>
            </a:lvl1pPr>
            <a:lvl2pPr marL="742950" indent="-285750">
              <a:buSzPct val="1000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pic>
        <p:nvPicPr>
          <p:cNvPr id="14" name="Bildobjekt 3">
            <a:extLst>
              <a:ext uri="{FF2B5EF4-FFF2-40B4-BE49-F238E27FC236}">
                <a16:creationId xmlns:a16="http://schemas.microsoft.com/office/drawing/2014/main" id="{547A569C-74BE-F3BA-1214-05514DC8A69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7328"/>
                    </a14:imgEffect>
                    <a14:imgEffect>
                      <a14:brightnessContrast bright="-2000"/>
                    </a14:imgEffect>
                  </a14:imgLayer>
                </a14:imgProps>
              </a:ext>
            </a:extLst>
          </a:blip>
          <a:stretch>
            <a:fillRect/>
          </a:stretch>
        </p:blipFill>
        <p:spPr>
          <a:xfrm>
            <a:off x="10596868" y="5849910"/>
            <a:ext cx="1014560" cy="689009"/>
          </a:xfrm>
          <a:prstGeom prst="rect">
            <a:avLst/>
          </a:prstGeom>
          <a:noFill/>
        </p:spPr>
      </p:pic>
    </p:spTree>
    <p:extLst>
      <p:ext uri="{BB962C8B-B14F-4D97-AF65-F5344CB8AC3E}">
        <p14:creationId xmlns:p14="http://schemas.microsoft.com/office/powerpoint/2010/main" val="259498300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two headings">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a:xfrm>
            <a:off x="4038600" y="6356357"/>
            <a:ext cx="4114800" cy="365125"/>
          </a:xfrm>
          <a:prstGeom prst="rect">
            <a:avLst/>
          </a:prstGeom>
        </p:spPr>
        <p:txBody>
          <a:bodyPr/>
          <a:lstStyle/>
          <a:p>
            <a:endParaRPr lang="sv-SE"/>
          </a:p>
        </p:txBody>
      </p:sp>
      <p:cxnSp>
        <p:nvCxnSpPr>
          <p:cNvPr id="3" name="Rak 7">
            <a:extLst>
              <a:ext uri="{FF2B5EF4-FFF2-40B4-BE49-F238E27FC236}">
                <a16:creationId xmlns:a16="http://schemas.microsoft.com/office/drawing/2014/main" id="{9C4BDD03-F54F-60D9-8BB3-BD3A27B8AB14}"/>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5" name="pic_logoB" title="pic_logoB_gray">
            <a:extLst>
              <a:ext uri="{FF2B5EF4-FFF2-40B4-BE49-F238E27FC236}">
                <a16:creationId xmlns:a16="http://schemas.microsoft.com/office/drawing/2014/main" id="{2323C821-5FDB-9F97-06F5-CE3B5AF0C522}"/>
              </a:ext>
            </a:extLst>
          </p:cNvPr>
          <p:cNvPicPr preferRelativeResize="0">
            <a:picLocks/>
          </p:cNvPicPr>
          <p:nvPr userDrawn="1"/>
        </p:nvPicPr>
        <p:blipFill>
          <a:blip r:embed="rId2"/>
          <a:stretch>
            <a:fillRect/>
          </a:stretch>
        </p:blipFill>
        <p:spPr>
          <a:xfrm>
            <a:off x="9586383" y="427471"/>
            <a:ext cx="2027526" cy="228600"/>
          </a:xfrm>
          <a:prstGeom prst="rect">
            <a:avLst/>
          </a:prstGeom>
          <a:solidFill>
            <a:schemeClr val="bg1"/>
          </a:solidFill>
        </p:spPr>
      </p:pic>
      <p:pic>
        <p:nvPicPr>
          <p:cNvPr id="7" name="Bildobjekt 3">
            <a:extLst>
              <a:ext uri="{FF2B5EF4-FFF2-40B4-BE49-F238E27FC236}">
                <a16:creationId xmlns:a16="http://schemas.microsoft.com/office/drawing/2014/main" id="{C97CC983-D9E2-0A40-37DC-0CED0FE92619}"/>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7328"/>
                    </a14:imgEffect>
                    <a14:imgEffect>
                      <a14:brightnessContrast bright="-2000"/>
                    </a14:imgEffect>
                  </a14:imgLayer>
                </a14:imgProps>
              </a:ext>
            </a:extLst>
          </a:blip>
          <a:stretch>
            <a:fillRect/>
          </a:stretch>
        </p:blipFill>
        <p:spPr>
          <a:xfrm>
            <a:off x="10596868" y="5849910"/>
            <a:ext cx="1014560" cy="689009"/>
          </a:xfrm>
          <a:prstGeom prst="rect">
            <a:avLst/>
          </a:prstGeom>
          <a:noFill/>
        </p:spPr>
      </p:pic>
      <p:sp>
        <p:nvSpPr>
          <p:cNvPr id="13" name="Content Placeholder 2">
            <a:extLst>
              <a:ext uri="{FF2B5EF4-FFF2-40B4-BE49-F238E27FC236}">
                <a16:creationId xmlns:a16="http://schemas.microsoft.com/office/drawing/2014/main" id="{B003C660-E6CC-6C59-F153-A8A64B4CCB03}"/>
              </a:ext>
            </a:extLst>
          </p:cNvPr>
          <p:cNvSpPr>
            <a:spLocks noGrp="1"/>
          </p:cNvSpPr>
          <p:nvPr>
            <p:ph sz="half" idx="1" hasCustomPrompt="1"/>
          </p:nvPr>
        </p:nvSpPr>
        <p:spPr>
          <a:xfrm>
            <a:off x="588815" y="2300400"/>
            <a:ext cx="5158845" cy="2960920"/>
          </a:xfrm>
          <a:prstGeom prst="rect">
            <a:avLst/>
          </a:prstGeom>
        </p:spPr>
        <p:txBody>
          <a:bodyPr/>
          <a:lstStyle>
            <a:lvl1pPr marL="342900" indent="-342900">
              <a:buFont typeface="Arial" panose="020B0604020202020204" pitchFamily="34" charset="0"/>
              <a:buChar char="•"/>
              <a:defRPr sz="2400">
                <a:solidFill>
                  <a:srgbClr val="585858"/>
                </a:solidFill>
                <a:latin typeface="+mj-lt"/>
              </a:defRPr>
            </a:lvl1pPr>
            <a:lvl2pPr marL="685800" indent="-2286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
        <p:nvSpPr>
          <p:cNvPr id="14" name="Platshållare för text 3">
            <a:extLst>
              <a:ext uri="{FF2B5EF4-FFF2-40B4-BE49-F238E27FC236}">
                <a16:creationId xmlns:a16="http://schemas.microsoft.com/office/drawing/2014/main" id="{BDCBCF70-86B3-E78C-CB07-D4A5EDE105DD}"/>
              </a:ext>
            </a:extLst>
          </p:cNvPr>
          <p:cNvSpPr>
            <a:spLocks noGrp="1"/>
          </p:cNvSpPr>
          <p:nvPr>
            <p:ph type="body" sz="quarter" idx="16" hasCustomPrompt="1"/>
          </p:nvPr>
        </p:nvSpPr>
        <p:spPr>
          <a:xfrm>
            <a:off x="589492" y="1180800"/>
            <a:ext cx="5158846" cy="756000"/>
          </a:xfrm>
          <a:prstGeom prst="rect">
            <a:avLst/>
          </a:prstGeom>
        </p:spPr>
        <p:txBody>
          <a:bodyPr/>
          <a:lstStyle>
            <a:lvl1pPr marL="0" indent="0">
              <a:buNone/>
              <a:defRPr sz="3600" b="1" cap="all" baseline="0">
                <a:solidFill>
                  <a:srgbClr val="585858"/>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GB" noProof="0"/>
              <a:t>Insert Heading 1</a:t>
            </a:r>
          </a:p>
        </p:txBody>
      </p:sp>
      <p:sp>
        <p:nvSpPr>
          <p:cNvPr id="15" name="Platshållare för text 3">
            <a:extLst>
              <a:ext uri="{FF2B5EF4-FFF2-40B4-BE49-F238E27FC236}">
                <a16:creationId xmlns:a16="http://schemas.microsoft.com/office/drawing/2014/main" id="{2F2E5C3F-1FC1-5298-982B-291A4D7E15FA}"/>
              </a:ext>
            </a:extLst>
          </p:cNvPr>
          <p:cNvSpPr>
            <a:spLocks noGrp="1"/>
          </p:cNvSpPr>
          <p:nvPr>
            <p:ph type="body" sz="quarter" idx="17" hasCustomPrompt="1"/>
          </p:nvPr>
        </p:nvSpPr>
        <p:spPr>
          <a:xfrm>
            <a:off x="6443664" y="1180800"/>
            <a:ext cx="5167764" cy="756000"/>
          </a:xfrm>
          <a:prstGeom prst="rect">
            <a:avLst/>
          </a:prstGeom>
        </p:spPr>
        <p:txBody>
          <a:bodyPr/>
          <a:lstStyle>
            <a:lvl1pPr marL="0" indent="0">
              <a:buNone/>
              <a:defRPr sz="3600" b="1" cap="all" baseline="0">
                <a:solidFill>
                  <a:srgbClr val="585858"/>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GB" noProof="0"/>
              <a:t>Insert heading 2</a:t>
            </a:r>
          </a:p>
        </p:txBody>
      </p:sp>
      <p:sp>
        <p:nvSpPr>
          <p:cNvPr id="16" name="Content Placeholder 2">
            <a:extLst>
              <a:ext uri="{FF2B5EF4-FFF2-40B4-BE49-F238E27FC236}">
                <a16:creationId xmlns:a16="http://schemas.microsoft.com/office/drawing/2014/main" id="{02A000C8-0683-7315-B5F5-70B27F746C85}"/>
              </a:ext>
            </a:extLst>
          </p:cNvPr>
          <p:cNvSpPr>
            <a:spLocks noGrp="1"/>
          </p:cNvSpPr>
          <p:nvPr>
            <p:ph sz="half" idx="18" hasCustomPrompt="1"/>
          </p:nvPr>
        </p:nvSpPr>
        <p:spPr>
          <a:xfrm>
            <a:off x="6452583" y="2300400"/>
            <a:ext cx="5158845" cy="2960920"/>
          </a:xfrm>
          <a:prstGeom prst="rect">
            <a:avLst/>
          </a:prstGeom>
        </p:spPr>
        <p:txBody>
          <a:bodyPr/>
          <a:lstStyle>
            <a:lvl1pPr marL="342900" indent="-342900">
              <a:buFont typeface="Arial" panose="020B0604020202020204" pitchFamily="34" charset="0"/>
              <a:buChar char="•"/>
              <a:defRPr sz="2400">
                <a:solidFill>
                  <a:srgbClr val="585858"/>
                </a:solidFill>
                <a:latin typeface="+mj-lt"/>
              </a:defRPr>
            </a:lvl1pPr>
            <a:lvl2pPr marL="685800" indent="-2286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Tree>
    <p:extLst>
      <p:ext uri="{BB962C8B-B14F-4D97-AF65-F5344CB8AC3E}">
        <p14:creationId xmlns:p14="http://schemas.microsoft.com/office/powerpoint/2010/main" val="35901962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one headline">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589492" y="1180800"/>
            <a:ext cx="8602133" cy="756000"/>
          </a:xfrm>
          <a:prstGeom prst="rect">
            <a:avLst/>
          </a:prstGeom>
        </p:spPr>
        <p:txBody>
          <a:bodyPr/>
          <a:lstStyle>
            <a:lvl1pPr>
              <a:defRPr sz="3600" b="1" cap="all" baseline="0">
                <a:solidFill>
                  <a:srgbClr val="585858"/>
                </a:solidFill>
                <a:latin typeface="+mj-lt"/>
              </a:defRPr>
            </a:lvl1pPr>
          </a:lstStyle>
          <a:p>
            <a:r>
              <a:rPr lang="en-GB" noProof="0"/>
              <a:t>INSERT HEADLINE</a:t>
            </a:r>
          </a:p>
        </p:txBody>
      </p:sp>
      <p:pic>
        <p:nvPicPr>
          <p:cNvPr id="10" name="Bildobjekt 9">
            <a:extLst>
              <a:ext uri="{FF2B5EF4-FFF2-40B4-BE49-F238E27FC236}">
                <a16:creationId xmlns:a16="http://schemas.microsoft.com/office/drawing/2014/main" id="{6ABFA6DE-D718-9841-8783-3C55FF013421}"/>
              </a:ext>
            </a:extLst>
          </p:cNvPr>
          <p:cNvPicPr>
            <a:picLocks noChangeAspect="1"/>
          </p:cNvPicPr>
          <p:nvPr userDrawn="1"/>
        </p:nvPicPr>
        <p:blipFill>
          <a:blip r:embed="rId2">
            <a:biLevel thresh="25000"/>
          </a:blip>
          <a:stretch>
            <a:fillRect/>
          </a:stretch>
        </p:blipFill>
        <p:spPr>
          <a:xfrm>
            <a:off x="10596869" y="5743082"/>
            <a:ext cx="1014560" cy="689009"/>
          </a:xfrm>
          <a:prstGeom prst="rect">
            <a:avLst/>
          </a:prstGeom>
        </p:spPr>
      </p:pic>
      <p:sp>
        <p:nvSpPr>
          <p:cNvPr id="3" name="Content Placeholder 2">
            <a:extLst>
              <a:ext uri="{FF2B5EF4-FFF2-40B4-BE49-F238E27FC236}">
                <a16:creationId xmlns:a16="http://schemas.microsoft.com/office/drawing/2014/main" id="{EFEF5BC8-1BF6-5D09-E330-5881D4E43643}"/>
              </a:ext>
            </a:extLst>
          </p:cNvPr>
          <p:cNvSpPr>
            <a:spLocks noGrp="1"/>
          </p:cNvSpPr>
          <p:nvPr>
            <p:ph sz="half" idx="1" hasCustomPrompt="1"/>
          </p:nvPr>
        </p:nvSpPr>
        <p:spPr>
          <a:xfrm>
            <a:off x="588815" y="2300400"/>
            <a:ext cx="5158845" cy="2960919"/>
          </a:xfrm>
          <a:prstGeom prst="rect">
            <a:avLst/>
          </a:prstGeom>
        </p:spPr>
        <p:txBody>
          <a:bodyPr/>
          <a:lstStyle>
            <a:lvl1pPr marL="342900" indent="-342900">
              <a:buFont typeface="Arial" panose="020B0604020202020204" pitchFamily="34" charset="0"/>
              <a:buChar char="•"/>
              <a:defRPr sz="2400">
                <a:solidFill>
                  <a:srgbClr val="585858"/>
                </a:solidFill>
                <a:latin typeface="+mj-lt"/>
              </a:defRPr>
            </a:lvl1pPr>
            <a:lvl2pPr marL="685800" indent="-2286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
        <p:nvSpPr>
          <p:cNvPr id="8" name="Content Placeholder 2">
            <a:extLst>
              <a:ext uri="{FF2B5EF4-FFF2-40B4-BE49-F238E27FC236}">
                <a16:creationId xmlns:a16="http://schemas.microsoft.com/office/drawing/2014/main" id="{C104C9DB-5EBC-3CEE-8A65-8A09D09D2483}"/>
              </a:ext>
            </a:extLst>
          </p:cNvPr>
          <p:cNvSpPr>
            <a:spLocks noGrp="1"/>
          </p:cNvSpPr>
          <p:nvPr>
            <p:ph sz="half" idx="18" hasCustomPrompt="1"/>
          </p:nvPr>
        </p:nvSpPr>
        <p:spPr>
          <a:xfrm>
            <a:off x="6452583" y="2300400"/>
            <a:ext cx="5158845" cy="2960919"/>
          </a:xfrm>
          <a:prstGeom prst="rect">
            <a:avLst/>
          </a:prstGeom>
        </p:spPr>
        <p:txBody>
          <a:bodyPr/>
          <a:lstStyle>
            <a:lvl1pPr marL="342900" indent="-342900">
              <a:buFont typeface="Arial" panose="020B0604020202020204" pitchFamily="34" charset="0"/>
              <a:buChar char="•"/>
              <a:defRPr sz="2400">
                <a:solidFill>
                  <a:srgbClr val="585858"/>
                </a:solidFill>
                <a:latin typeface="+mj-lt"/>
              </a:defRPr>
            </a:lvl1pPr>
            <a:lvl2pPr marL="685800" indent="-228600">
              <a:buFont typeface="Arial" panose="020B0604020202020204" pitchFamily="34" charset="0"/>
              <a:buChar char="◦"/>
              <a:defRPr sz="2000">
                <a:solidFill>
                  <a:srgbClr val="585858"/>
                </a:solidFill>
                <a:latin typeface="+mj-lt"/>
              </a:defRPr>
            </a:lvl2pPr>
            <a:lvl3pPr marL="1143000" indent="-228600">
              <a:buFont typeface="Arial" panose="020B0604020202020204" pitchFamily="34" charset="0"/>
              <a:buChar char="-"/>
              <a:defRPr sz="1800">
                <a:solidFill>
                  <a:srgbClr val="585858"/>
                </a:solidFill>
                <a:latin typeface="+mj-lt"/>
              </a:defRPr>
            </a:lvl3pPr>
            <a:lvl4pPr marL="1600200" indent="-228600">
              <a:buFont typeface="Arial" panose="020B0604020202020204" pitchFamily="34" charset="0"/>
              <a:buChar char="•"/>
              <a:defRPr sz="1600">
                <a:solidFill>
                  <a:srgbClr val="585858"/>
                </a:solidFill>
                <a:latin typeface="+mj-lt"/>
              </a:defRPr>
            </a:lvl4pPr>
            <a:lvl5pPr marL="2057400" indent="-228600">
              <a:buFont typeface="Arial" panose="020B0604020202020204" pitchFamily="34" charset="0"/>
              <a:buChar char="•"/>
              <a:defRPr sz="1400">
                <a:solidFill>
                  <a:srgbClr val="585858"/>
                </a:solidFill>
                <a:latin typeface="+mj-lt"/>
              </a:defRPr>
            </a:lvl5pPr>
            <a:lvl6pPr marL="2514600" indent="-228600">
              <a:buFont typeface="Arial" panose="020B0604020202020204" pitchFamily="34" charset="0"/>
              <a:buChar char="•"/>
              <a:defRPr sz="1400">
                <a:solidFill>
                  <a:srgbClr val="585858"/>
                </a:solidFill>
                <a:latin typeface="+mj-lt"/>
              </a:defRPr>
            </a:lvl6pPr>
            <a:lvl7pPr marL="2971800" indent="-228600">
              <a:buFont typeface="Arial" panose="020B0604020202020204" pitchFamily="34" charset="0"/>
              <a:buChar char="•"/>
              <a:defRPr sz="1400">
                <a:solidFill>
                  <a:srgbClr val="585858"/>
                </a:solidFill>
                <a:latin typeface="+mj-lt"/>
              </a:defRPr>
            </a:lvl7pPr>
            <a:lvl8pPr marL="3429000" indent="-228600">
              <a:buFont typeface="Arial" panose="020B0604020202020204" pitchFamily="34" charset="0"/>
              <a:buChar char="•"/>
              <a:defRPr sz="1400">
                <a:solidFill>
                  <a:srgbClr val="585858"/>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cxnSp>
        <p:nvCxnSpPr>
          <p:cNvPr id="5" name="Rak 7">
            <a:extLst>
              <a:ext uri="{FF2B5EF4-FFF2-40B4-BE49-F238E27FC236}">
                <a16:creationId xmlns:a16="http://schemas.microsoft.com/office/drawing/2014/main" id="{00820967-AF9E-E499-325F-5FD32AA93523}"/>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9" name="pic_logoB" title="pic_logoB_gray">
            <a:extLst>
              <a:ext uri="{FF2B5EF4-FFF2-40B4-BE49-F238E27FC236}">
                <a16:creationId xmlns:a16="http://schemas.microsoft.com/office/drawing/2014/main" id="{579F5860-5055-784D-097A-4668604D0858}"/>
              </a:ext>
            </a:extLst>
          </p:cNvPr>
          <p:cNvPicPr preferRelativeResize="0">
            <a:picLocks/>
          </p:cNvPicPr>
          <p:nvPr userDrawn="1"/>
        </p:nvPicPr>
        <p:blipFill>
          <a:blip r:embed="rId3"/>
          <a:stretch>
            <a:fillRect/>
          </a:stretch>
        </p:blipFill>
        <p:spPr>
          <a:xfrm>
            <a:off x="9586383" y="427471"/>
            <a:ext cx="2027526" cy="228600"/>
          </a:xfrm>
          <a:prstGeom prst="rect">
            <a:avLst/>
          </a:prstGeom>
          <a:solidFill>
            <a:schemeClr val="bg1"/>
          </a:solidFill>
        </p:spPr>
      </p:pic>
      <p:pic>
        <p:nvPicPr>
          <p:cNvPr id="11" name="Bildobjekt 3">
            <a:extLst>
              <a:ext uri="{FF2B5EF4-FFF2-40B4-BE49-F238E27FC236}">
                <a16:creationId xmlns:a16="http://schemas.microsoft.com/office/drawing/2014/main" id="{8B667CAA-3891-6C27-A427-ABBC9350B9FC}"/>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7328"/>
                    </a14:imgEffect>
                    <a14:imgEffect>
                      <a14:brightnessContrast bright="-2000"/>
                    </a14:imgEffect>
                  </a14:imgLayer>
                </a14:imgProps>
              </a:ext>
            </a:extLst>
          </a:blip>
          <a:stretch>
            <a:fillRect/>
          </a:stretch>
        </p:blipFill>
        <p:spPr>
          <a:xfrm>
            <a:off x="10596868" y="5849910"/>
            <a:ext cx="1014560" cy="689009"/>
          </a:xfrm>
          <a:prstGeom prst="rect">
            <a:avLst/>
          </a:prstGeom>
          <a:noFill/>
        </p:spPr>
      </p:pic>
      <p:sp>
        <p:nvSpPr>
          <p:cNvPr id="12" name="Footer Placeholder 1">
            <a:extLst>
              <a:ext uri="{FF2B5EF4-FFF2-40B4-BE49-F238E27FC236}">
                <a16:creationId xmlns:a16="http://schemas.microsoft.com/office/drawing/2014/main" id="{D24E9DB7-EE31-D561-720D-6B4F94C5C9C9}"/>
              </a:ext>
            </a:extLst>
          </p:cNvPr>
          <p:cNvSpPr>
            <a:spLocks noGrp="1"/>
          </p:cNvSpPr>
          <p:nvPr>
            <p:ph type="ftr" sz="quarter" idx="13"/>
          </p:nvPr>
        </p:nvSpPr>
        <p:spPr>
          <a:xfrm>
            <a:off x="4038600" y="6356357"/>
            <a:ext cx="4114800" cy="365125"/>
          </a:xfrm>
          <a:prstGeom prst="rect">
            <a:avLst/>
          </a:prstGeom>
        </p:spPr>
        <p:txBody>
          <a:bodyPr/>
          <a:lstStyle/>
          <a:p>
            <a:endParaRPr lang="sv-SE"/>
          </a:p>
        </p:txBody>
      </p:sp>
    </p:spTree>
    <p:extLst>
      <p:ext uri="{BB962C8B-B14F-4D97-AF65-F5344CB8AC3E}">
        <p14:creationId xmlns:p14="http://schemas.microsoft.com/office/powerpoint/2010/main" val="23818064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slid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41BBEBE-17F3-954F-BFEE-B31D9B83F096}"/>
              </a:ext>
            </a:extLst>
          </p:cNvPr>
          <p:cNvPicPr>
            <a:picLocks noChangeAspect="1"/>
          </p:cNvPicPr>
          <p:nvPr userDrawn="1"/>
        </p:nvPicPr>
        <p:blipFill>
          <a:blip r:embed="rId2">
            <a:alphaModFix amt="9000"/>
            <a:extLst>
              <a:ext uri="{BEBA8EAE-BF5A-486C-A8C5-ECC9F3942E4B}">
                <a14:imgProps xmlns:a14="http://schemas.microsoft.com/office/drawing/2010/main">
                  <a14:imgLayer r:embed="rId3">
                    <a14:imgEffect>
                      <a14:brightnessContrast bright="-21000"/>
                    </a14:imgEffect>
                  </a14:imgLayer>
                </a14:imgProps>
              </a:ext>
            </a:extLst>
          </a:blip>
          <a:stretch>
            <a:fillRect/>
          </a:stretch>
        </p:blipFill>
        <p:spPr>
          <a:xfrm>
            <a:off x="1012371" y="-1521226"/>
            <a:ext cx="10499271" cy="9900451"/>
          </a:xfrm>
          <a:prstGeom prst="rect">
            <a:avLst/>
          </a:prstGeom>
        </p:spPr>
      </p:pic>
      <p:pic>
        <p:nvPicPr>
          <p:cNvPr id="3" name="Bildobjekt 2" title="pic_logoA_white"/>
          <p:cNvPicPr>
            <a:picLocks/>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290021" y="2626269"/>
            <a:ext cx="3611958" cy="1605463"/>
          </a:xfrm>
          <a:prstGeom prst="rect">
            <a:avLst/>
          </a:prstGeom>
        </p:spPr>
      </p:pic>
    </p:spTree>
    <p:extLst>
      <p:ext uri="{BB962C8B-B14F-4D97-AF65-F5344CB8AC3E}">
        <p14:creationId xmlns:p14="http://schemas.microsoft.com/office/powerpoint/2010/main" val="12123334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pic>
        <p:nvPicPr>
          <p:cNvPr id="11" name="Bildobjekt 5">
            <a:extLst>
              <a:ext uri="{FF2B5EF4-FFF2-40B4-BE49-F238E27FC236}">
                <a16:creationId xmlns:a16="http://schemas.microsoft.com/office/drawing/2014/main" id="{113DE12F-1F5C-0053-62A7-1A78AFEAF7B0}"/>
              </a:ext>
            </a:extLst>
          </p:cNvPr>
          <p:cNvPicPr>
            <a:picLocks noChangeAspect="1"/>
          </p:cNvPicPr>
          <p:nvPr userDrawn="1"/>
        </p:nvPicPr>
        <p:blipFill>
          <a:blip r:embed="rId2">
            <a:alphaModFix amt="3000"/>
          </a:blip>
          <a:stretch>
            <a:fillRect/>
          </a:stretch>
        </p:blipFill>
        <p:spPr>
          <a:xfrm>
            <a:off x="8261509" y="3345728"/>
            <a:ext cx="4691055" cy="4423503"/>
          </a:xfrm>
          <a:prstGeom prst="rect">
            <a:avLst/>
          </a:prstGeom>
        </p:spPr>
      </p:pic>
      <p:sp>
        <p:nvSpPr>
          <p:cNvPr id="5" name="Rubrik 4"/>
          <p:cNvSpPr>
            <a:spLocks noGrp="1"/>
          </p:cNvSpPr>
          <p:nvPr>
            <p:ph type="title" hasCustomPrompt="1"/>
          </p:nvPr>
        </p:nvSpPr>
        <p:spPr>
          <a:xfrm>
            <a:off x="589492" y="2312767"/>
            <a:ext cx="11021937" cy="2277645"/>
          </a:xfrm>
          <a:prstGeom prst="rect">
            <a:avLst/>
          </a:prstGeom>
        </p:spPr>
        <p:txBody>
          <a:bodyPr/>
          <a:lstStyle>
            <a:lvl1pPr>
              <a:defRPr lang="sv-SE" sz="7000" b="1" kern="1200" baseline="0" dirty="0" smtClean="0">
                <a:solidFill>
                  <a:schemeClr val="bg1"/>
                </a:solidFill>
                <a:latin typeface="+mj-lt"/>
                <a:ea typeface="+mn-ea"/>
                <a:cs typeface="BentonSans Bold"/>
              </a:defRPr>
            </a:lvl1pPr>
          </a:lstStyle>
          <a:p>
            <a:r>
              <a:rPr lang="en-GB" noProof="0"/>
              <a:t>INSERT </a:t>
            </a:r>
            <a:br>
              <a:rPr lang="en-GB" noProof="0"/>
            </a:br>
            <a:r>
              <a:rPr lang="en-GB" noProof="0"/>
              <a:t>HEADING</a:t>
            </a:r>
          </a:p>
        </p:txBody>
      </p:sp>
      <p:sp>
        <p:nvSpPr>
          <p:cNvPr id="3" name="Platshållare för text 2"/>
          <p:cNvSpPr>
            <a:spLocks noGrp="1"/>
          </p:cNvSpPr>
          <p:nvPr>
            <p:ph type="body" sz="quarter" idx="12" hasCustomPrompt="1"/>
          </p:nvPr>
        </p:nvSpPr>
        <p:spPr>
          <a:xfrm>
            <a:off x="589492" y="4724851"/>
            <a:ext cx="8602132" cy="1029404"/>
          </a:xfrm>
          <a:prstGeom prst="rect">
            <a:avLst/>
          </a:prstGeom>
        </p:spPr>
        <p:txBody>
          <a:bodyPr/>
          <a:lstStyle>
            <a:lvl1pPr marL="0" indent="0">
              <a:buNone/>
              <a:defRPr lang="sv-SE" sz="3000" kern="1200" baseline="0" dirty="0" smtClean="0">
                <a:solidFill>
                  <a:schemeClr val="bg1"/>
                </a:solidFill>
                <a:latin typeface="+mj-lt"/>
                <a:ea typeface="+mn-ea"/>
                <a:cs typeface="BentonSans Regular" panose="02000503000000020004" pitchFamily="50" charset="0"/>
              </a:defRPr>
            </a:lvl1pPr>
          </a:lstStyle>
          <a:p>
            <a:pPr lvl="0"/>
            <a:r>
              <a:rPr lang="en-GB" noProof="0"/>
              <a:t>Insert Subtitle</a:t>
            </a:r>
          </a:p>
        </p:txBody>
      </p:sp>
      <p:pic>
        <p:nvPicPr>
          <p:cNvPr id="6" name="Bildobjekt 5">
            <a:extLst>
              <a:ext uri="{FF2B5EF4-FFF2-40B4-BE49-F238E27FC236}">
                <a16:creationId xmlns:a16="http://schemas.microsoft.com/office/drawing/2014/main" id="{9E69D45D-46B3-3C46-91A0-CFAE21E796A3}"/>
              </a:ext>
            </a:extLst>
          </p:cNvPr>
          <p:cNvPicPr>
            <a:picLocks noChangeAspect="1"/>
          </p:cNvPicPr>
          <p:nvPr userDrawn="1"/>
        </p:nvPicPr>
        <p:blipFill>
          <a:blip r:embed="rId2">
            <a:alphaModFix amt="3000"/>
          </a:blip>
          <a:stretch>
            <a:fillRect/>
          </a:stretch>
        </p:blipFill>
        <p:spPr>
          <a:xfrm>
            <a:off x="-1173018" y="-2467040"/>
            <a:ext cx="4691055" cy="4423503"/>
          </a:xfrm>
          <a:prstGeom prst="rect">
            <a:avLst/>
          </a:prstGeom>
        </p:spPr>
      </p:pic>
      <p:pic>
        <p:nvPicPr>
          <p:cNvPr id="4" name="Bildobjekt 3">
            <a:extLst>
              <a:ext uri="{FF2B5EF4-FFF2-40B4-BE49-F238E27FC236}">
                <a16:creationId xmlns:a16="http://schemas.microsoft.com/office/drawing/2014/main" id="{0E85CCC2-4123-684E-834E-60D05C3D6AF5}"/>
              </a:ext>
            </a:extLst>
          </p:cNvPr>
          <p:cNvPicPr>
            <a:picLocks noChangeAspect="1"/>
          </p:cNvPicPr>
          <p:nvPr userDrawn="1"/>
        </p:nvPicPr>
        <p:blipFill>
          <a:blip r:embed="rId3">
            <a:biLevel thresh="25000"/>
          </a:blip>
          <a:stretch>
            <a:fillRect/>
          </a:stretch>
        </p:blipFill>
        <p:spPr>
          <a:xfrm>
            <a:off x="9593274" y="5054748"/>
            <a:ext cx="2027526" cy="1376935"/>
          </a:xfrm>
          <a:prstGeom prst="rect">
            <a:avLst/>
          </a:prstGeom>
        </p:spPr>
      </p:pic>
      <p:pic>
        <p:nvPicPr>
          <p:cNvPr id="12" name="Bildobjekt 11" title="pic_logoB_white">
            <a:extLst>
              <a:ext uri="{FF2B5EF4-FFF2-40B4-BE49-F238E27FC236}">
                <a16:creationId xmlns:a16="http://schemas.microsoft.com/office/drawing/2014/main" id="{22B67EC8-A427-284F-8F47-5BA07EB7651D}"/>
              </a:ext>
            </a:extLst>
          </p:cNvPr>
          <p:cNvPicPr preferRelativeResize="0">
            <a:picLocks/>
          </p:cNvPicPr>
          <p:nvPr userDrawn="1"/>
        </p:nvPicPr>
        <p:blipFill>
          <a:blip r:embed="rId4"/>
          <a:stretch>
            <a:fillRect/>
          </a:stretch>
        </p:blipFill>
        <p:spPr>
          <a:xfrm>
            <a:off x="9586383" y="426317"/>
            <a:ext cx="2027526" cy="228600"/>
          </a:xfrm>
          <a:prstGeom prst="rect">
            <a:avLst/>
          </a:prstGeom>
        </p:spPr>
      </p:pic>
      <p:cxnSp>
        <p:nvCxnSpPr>
          <p:cNvPr id="13" name="Rak 7">
            <a:extLst>
              <a:ext uri="{FF2B5EF4-FFF2-40B4-BE49-F238E27FC236}">
                <a16:creationId xmlns:a16="http://schemas.microsoft.com/office/drawing/2014/main" id="{A33E4CBB-28E7-1540-B51D-32796EDFE0C6}"/>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618F7523-9D9E-E475-37A3-7DC7710E36AC}"/>
              </a:ext>
            </a:extLst>
          </p:cNvPr>
          <p:cNvSpPr>
            <a:spLocks noGrp="1"/>
          </p:cNvSpPr>
          <p:nvPr>
            <p:ph type="body" sz="quarter" idx="13" hasCustomPrompt="1"/>
          </p:nvPr>
        </p:nvSpPr>
        <p:spPr>
          <a:xfrm>
            <a:off x="589491" y="6022109"/>
            <a:ext cx="8602132" cy="409574"/>
          </a:xfrm>
          <a:prstGeom prst="rect">
            <a:avLst/>
          </a:prstGeom>
        </p:spPr>
        <p:txBody>
          <a:bodyPr/>
          <a:lstStyle>
            <a:lvl1pPr marL="0" indent="0">
              <a:buFontTx/>
              <a:buNone/>
              <a:defRPr sz="2400">
                <a:solidFill>
                  <a:schemeClr val="bg1"/>
                </a:solidFill>
                <a:latin typeface="+mj-lt"/>
              </a:defRPr>
            </a:lvl1pPr>
          </a:lstStyle>
          <a:p>
            <a:pPr lvl="0"/>
            <a:r>
              <a:rPr lang="en-GB" noProof="0"/>
              <a:t>Author, Date</a:t>
            </a:r>
          </a:p>
        </p:txBody>
      </p:sp>
    </p:spTree>
    <p:extLst>
      <p:ext uri="{BB962C8B-B14F-4D97-AF65-F5344CB8AC3E}">
        <p14:creationId xmlns:p14="http://schemas.microsoft.com/office/powerpoint/2010/main" val="155179475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full width">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038600" y="6356357"/>
            <a:ext cx="4114800" cy="365125"/>
          </a:xfrm>
          <a:prstGeom prst="rect">
            <a:avLst/>
          </a:prstGeom>
        </p:spPr>
        <p:txBody>
          <a:bodyPr/>
          <a:lstStyle>
            <a:lvl1pPr>
              <a:defRPr>
                <a:solidFill>
                  <a:srgbClr val="585858"/>
                </a:solidFill>
              </a:defRPr>
            </a:lvl1pPr>
          </a:lstStyle>
          <a:p>
            <a:endParaRPr lang="sv-SE"/>
          </a:p>
        </p:txBody>
      </p:sp>
      <p:sp>
        <p:nvSpPr>
          <p:cNvPr id="15" name="Arrow: Pentagon 14">
            <a:extLst>
              <a:ext uri="{FF2B5EF4-FFF2-40B4-BE49-F238E27FC236}">
                <a16:creationId xmlns:a16="http://schemas.microsoft.com/office/drawing/2014/main" id="{DD5FF532-DC39-53F5-896B-94B7F569D073}"/>
              </a:ext>
            </a:extLst>
          </p:cNvPr>
          <p:cNvSpPr/>
          <p:nvPr userDrawn="1"/>
        </p:nvSpPr>
        <p:spPr>
          <a:xfrm rot="5400000">
            <a:off x="-1120508" y="2890800"/>
            <a:ext cx="4860000" cy="1440000"/>
          </a:xfrm>
          <a:prstGeom prst="homePlate">
            <a:avLst/>
          </a:prstGeom>
          <a:solidFill>
            <a:srgbClr val="961B8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F6347DE9-1898-853A-2A21-2482D2D11A02}"/>
              </a:ext>
            </a:extLst>
          </p:cNvPr>
          <p:cNvSpPr/>
          <p:nvPr userDrawn="1"/>
        </p:nvSpPr>
        <p:spPr>
          <a:xfrm rot="5400000">
            <a:off x="834991" y="2890797"/>
            <a:ext cx="4860000" cy="1440000"/>
          </a:xfrm>
          <a:prstGeom prst="homePlate">
            <a:avLst/>
          </a:prstGeom>
          <a:solidFill>
            <a:srgbClr val="EBEBD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15A54BE8-93B9-FA64-E4A0-EFE0AE90F4F0}"/>
              </a:ext>
            </a:extLst>
          </p:cNvPr>
          <p:cNvSpPr/>
          <p:nvPr userDrawn="1"/>
        </p:nvSpPr>
        <p:spPr>
          <a:xfrm rot="5400000">
            <a:off x="2781064" y="2890797"/>
            <a:ext cx="4860000" cy="1440000"/>
          </a:xfrm>
          <a:prstGeom prst="homePlate">
            <a:avLst/>
          </a:prstGeom>
          <a:solidFill>
            <a:srgbClr val="FFB5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EFAE1D73-1AF4-0C86-809A-1F6152A9431B}"/>
              </a:ext>
            </a:extLst>
          </p:cNvPr>
          <p:cNvSpPr/>
          <p:nvPr userDrawn="1"/>
        </p:nvSpPr>
        <p:spPr>
          <a:xfrm rot="5400000">
            <a:off x="4677830" y="2890797"/>
            <a:ext cx="4860000" cy="1440000"/>
          </a:xfrm>
          <a:prstGeom prst="homePlate">
            <a:avLst/>
          </a:prstGeom>
          <a:solidFill>
            <a:srgbClr val="00ACA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DD677853-D222-DC1C-4598-9F8693703052}"/>
              </a:ext>
            </a:extLst>
          </p:cNvPr>
          <p:cNvSpPr/>
          <p:nvPr userDrawn="1"/>
        </p:nvSpPr>
        <p:spPr>
          <a:xfrm rot="5400000">
            <a:off x="6565169" y="2890797"/>
            <a:ext cx="4860000" cy="1440000"/>
          </a:xfrm>
          <a:prstGeom prst="homePlate">
            <a:avLst/>
          </a:prstGeom>
          <a:solidFill>
            <a:srgbClr val="00386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E227CB6A-D861-62C7-25FF-B8F8C76FBB89}"/>
              </a:ext>
            </a:extLst>
          </p:cNvPr>
          <p:cNvSpPr/>
          <p:nvPr userDrawn="1"/>
        </p:nvSpPr>
        <p:spPr>
          <a:xfrm rot="5400000">
            <a:off x="8452508" y="2890797"/>
            <a:ext cx="4860000" cy="1440000"/>
          </a:xfrm>
          <a:prstGeom prst="homePlate">
            <a:avLst/>
          </a:prstGeom>
          <a:solidFill>
            <a:srgbClr val="79797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graphical user interface&#10;&#10;Description automatically generated">
            <a:extLst>
              <a:ext uri="{FF2B5EF4-FFF2-40B4-BE49-F238E27FC236}">
                <a16:creationId xmlns:a16="http://schemas.microsoft.com/office/drawing/2014/main" id="{17267A8A-8CA4-F5B2-8A89-7996FF9B4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68" y="4210040"/>
            <a:ext cx="1644402" cy="587584"/>
          </a:xfrm>
          <a:prstGeom prst="rect">
            <a:avLst/>
          </a:prstGeom>
        </p:spPr>
      </p:pic>
      <p:pic>
        <p:nvPicPr>
          <p:cNvPr id="24" name="Picture 23" descr="Table&#10;&#10;Description automatically generated">
            <a:extLst>
              <a:ext uri="{FF2B5EF4-FFF2-40B4-BE49-F238E27FC236}">
                <a16:creationId xmlns:a16="http://schemas.microsoft.com/office/drawing/2014/main" id="{4C98E088-0F39-6446-AB31-61777EF656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112" y="4006944"/>
            <a:ext cx="1604518" cy="80010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5649A47E-A8AF-C7A0-552C-76B09E608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890" y="4157817"/>
            <a:ext cx="1731243" cy="639807"/>
          </a:xfrm>
          <a:prstGeom prst="rect">
            <a:avLst/>
          </a:prstGeom>
          <a:noFill/>
          <a:ln w="95250">
            <a:noFill/>
          </a:ln>
        </p:spPr>
      </p:pic>
      <p:pic>
        <p:nvPicPr>
          <p:cNvPr id="28" name="Picture 27" descr="A picture containing baby bed&#10;&#10;Description automatically generated">
            <a:extLst>
              <a:ext uri="{FF2B5EF4-FFF2-40B4-BE49-F238E27FC236}">
                <a16:creationId xmlns:a16="http://schemas.microsoft.com/office/drawing/2014/main" id="{2530DEFB-26AA-53DB-611D-BF3B36062B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41453" y="4204019"/>
            <a:ext cx="1693803" cy="593605"/>
          </a:xfrm>
          <a:prstGeom prst="rect">
            <a:avLst/>
          </a:prstGeom>
          <a:ln w="34925">
            <a:noFill/>
          </a:ln>
        </p:spPr>
      </p:pic>
      <p:pic>
        <p:nvPicPr>
          <p:cNvPr id="30" name="Picture 29" descr="A picture containing table&#10;&#10;Description automatically generated">
            <a:extLst>
              <a:ext uri="{FF2B5EF4-FFF2-40B4-BE49-F238E27FC236}">
                <a16:creationId xmlns:a16="http://schemas.microsoft.com/office/drawing/2014/main" id="{54B47AAC-0907-8D53-20FF-6172E468854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34140" y="3815465"/>
            <a:ext cx="1710729" cy="982159"/>
          </a:xfrm>
          <a:prstGeom prst="rect">
            <a:avLst/>
          </a:prstGeom>
        </p:spPr>
      </p:pic>
      <p:pic>
        <p:nvPicPr>
          <p:cNvPr id="32" name="Picture 31" descr="A building with many windows&#10;&#10;Description automatically generated with low confidence">
            <a:extLst>
              <a:ext uri="{FF2B5EF4-FFF2-40B4-BE49-F238E27FC236}">
                <a16:creationId xmlns:a16="http://schemas.microsoft.com/office/drawing/2014/main" id="{836C4A56-A39C-C672-12A3-156DAAA29C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55699" y="4275278"/>
            <a:ext cx="1710729" cy="522346"/>
          </a:xfrm>
          <a:prstGeom prst="rect">
            <a:avLst/>
          </a:prstGeom>
        </p:spPr>
      </p:pic>
      <p:cxnSp>
        <p:nvCxnSpPr>
          <p:cNvPr id="33" name="Rak 7">
            <a:extLst>
              <a:ext uri="{FF2B5EF4-FFF2-40B4-BE49-F238E27FC236}">
                <a16:creationId xmlns:a16="http://schemas.microsoft.com/office/drawing/2014/main" id="{3CB89409-B691-F67E-DE84-9B2095F6A178}"/>
              </a:ext>
            </a:extLst>
          </p:cNvPr>
          <p:cNvCxnSpPr>
            <a:cxnSpLocks/>
          </p:cNvCxnSpPr>
          <p:nvPr userDrawn="1"/>
        </p:nvCxnSpPr>
        <p:spPr>
          <a:xfrm>
            <a:off x="437890" y="4863613"/>
            <a:ext cx="1129736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36CCE6BD-9725-41F1-D4CF-043191F45AFB}"/>
              </a:ext>
            </a:extLst>
          </p:cNvPr>
          <p:cNvSpPr txBox="1"/>
          <p:nvPr userDrawn="1"/>
        </p:nvSpPr>
        <p:spPr>
          <a:xfrm>
            <a:off x="589492" y="4863600"/>
            <a:ext cx="1440000" cy="584775"/>
          </a:xfrm>
          <a:prstGeom prst="rect">
            <a:avLst/>
          </a:prstGeom>
          <a:noFill/>
          <a:ln>
            <a:noFill/>
          </a:ln>
        </p:spPr>
        <p:txBody>
          <a:bodyPr wrap="square" rtlCol="0">
            <a:spAutoFit/>
          </a:bodyPr>
          <a:lstStyle/>
          <a:p>
            <a:pPr algn="ctr"/>
            <a:r>
              <a:rPr lang="en-US" sz="3200" b="1">
                <a:ln w="12700">
                  <a:solidFill>
                    <a:schemeClr val="tx1"/>
                  </a:solidFill>
                </a:ln>
                <a:solidFill>
                  <a:schemeClr val="bg1"/>
                </a:solidFill>
                <a:latin typeface="+mj-lt"/>
              </a:rPr>
              <a:t>HLK</a:t>
            </a:r>
          </a:p>
        </p:txBody>
      </p:sp>
      <p:sp>
        <p:nvSpPr>
          <p:cNvPr id="37" name="TextBox 36">
            <a:extLst>
              <a:ext uri="{FF2B5EF4-FFF2-40B4-BE49-F238E27FC236}">
                <a16:creationId xmlns:a16="http://schemas.microsoft.com/office/drawing/2014/main" id="{ADE95E9E-6DD7-D81A-D860-15D27E96A598}"/>
              </a:ext>
            </a:extLst>
          </p:cNvPr>
          <p:cNvSpPr txBox="1"/>
          <p:nvPr userDrawn="1"/>
        </p:nvSpPr>
        <p:spPr>
          <a:xfrm>
            <a:off x="2535564" y="4863600"/>
            <a:ext cx="1440000" cy="584775"/>
          </a:xfrm>
          <a:prstGeom prst="rect">
            <a:avLst/>
          </a:prstGeom>
          <a:noFill/>
        </p:spPr>
        <p:txBody>
          <a:bodyPr wrap="square" rtlCol="0">
            <a:spAutoFit/>
          </a:bodyPr>
          <a:lstStyle/>
          <a:p>
            <a:pPr algn="ctr"/>
            <a:r>
              <a:rPr lang="en-US" sz="3200" b="1">
                <a:ln w="12700">
                  <a:solidFill>
                    <a:schemeClr val="bg1"/>
                  </a:solidFill>
                </a:ln>
                <a:solidFill>
                  <a:schemeClr val="tx1"/>
                </a:solidFill>
                <a:latin typeface="+mj-lt"/>
              </a:rPr>
              <a:t>JIBS</a:t>
            </a:r>
          </a:p>
        </p:txBody>
      </p:sp>
      <p:sp>
        <p:nvSpPr>
          <p:cNvPr id="38" name="TextBox 37">
            <a:extLst>
              <a:ext uri="{FF2B5EF4-FFF2-40B4-BE49-F238E27FC236}">
                <a16:creationId xmlns:a16="http://schemas.microsoft.com/office/drawing/2014/main" id="{B5623B73-23AD-217A-A3E0-10AF638FA1AB}"/>
              </a:ext>
            </a:extLst>
          </p:cNvPr>
          <p:cNvSpPr txBox="1"/>
          <p:nvPr userDrawn="1"/>
        </p:nvSpPr>
        <p:spPr>
          <a:xfrm>
            <a:off x="4500491" y="4863600"/>
            <a:ext cx="1440000" cy="584775"/>
          </a:xfrm>
          <a:prstGeom prst="rect">
            <a:avLst/>
          </a:prstGeom>
          <a:noFill/>
        </p:spPr>
        <p:txBody>
          <a:bodyPr wrap="square" rtlCol="0">
            <a:spAutoFit/>
          </a:bodyPr>
          <a:lstStyle/>
          <a:p>
            <a:pPr algn="ctr"/>
            <a:r>
              <a:rPr lang="en-US" sz="3200" b="1">
                <a:ln w="12700">
                  <a:solidFill>
                    <a:schemeClr val="bg1"/>
                  </a:solidFill>
                </a:ln>
                <a:solidFill>
                  <a:schemeClr val="tx1"/>
                </a:solidFill>
                <a:latin typeface="+mj-lt"/>
              </a:rPr>
              <a:t>JTH</a:t>
            </a:r>
          </a:p>
        </p:txBody>
      </p:sp>
      <p:sp>
        <p:nvSpPr>
          <p:cNvPr id="39" name="TextBox 38">
            <a:extLst>
              <a:ext uri="{FF2B5EF4-FFF2-40B4-BE49-F238E27FC236}">
                <a16:creationId xmlns:a16="http://schemas.microsoft.com/office/drawing/2014/main" id="{1ED30DF8-CD16-53C5-0C89-F734438B9E30}"/>
              </a:ext>
            </a:extLst>
          </p:cNvPr>
          <p:cNvSpPr txBox="1"/>
          <p:nvPr userDrawn="1"/>
        </p:nvSpPr>
        <p:spPr>
          <a:xfrm>
            <a:off x="6378403" y="4863600"/>
            <a:ext cx="1440000" cy="584775"/>
          </a:xfrm>
          <a:prstGeom prst="rect">
            <a:avLst/>
          </a:prstGeom>
          <a:noFill/>
        </p:spPr>
        <p:txBody>
          <a:bodyPr wrap="square" rtlCol="0">
            <a:spAutoFit/>
          </a:bodyPr>
          <a:lstStyle/>
          <a:p>
            <a:pPr algn="ctr"/>
            <a:r>
              <a:rPr lang="en-US" sz="3200" b="1">
                <a:ln w="12700">
                  <a:solidFill>
                    <a:schemeClr val="tx1"/>
                  </a:solidFill>
                </a:ln>
                <a:solidFill>
                  <a:schemeClr val="bg1"/>
                </a:solidFill>
                <a:latin typeface="+mj-lt"/>
              </a:rPr>
              <a:t>HHJ</a:t>
            </a:r>
          </a:p>
        </p:txBody>
      </p:sp>
      <p:sp>
        <p:nvSpPr>
          <p:cNvPr id="40" name="TextBox 39">
            <a:extLst>
              <a:ext uri="{FF2B5EF4-FFF2-40B4-BE49-F238E27FC236}">
                <a16:creationId xmlns:a16="http://schemas.microsoft.com/office/drawing/2014/main" id="{2A978D6B-F811-6195-D82D-A6250032ED85}"/>
              </a:ext>
            </a:extLst>
          </p:cNvPr>
          <p:cNvSpPr txBox="1"/>
          <p:nvPr userDrawn="1"/>
        </p:nvSpPr>
        <p:spPr>
          <a:xfrm>
            <a:off x="8284596" y="4863600"/>
            <a:ext cx="1440000" cy="584775"/>
          </a:xfrm>
          <a:prstGeom prst="rect">
            <a:avLst/>
          </a:prstGeom>
          <a:noFill/>
        </p:spPr>
        <p:txBody>
          <a:bodyPr wrap="square" rtlCol="0">
            <a:spAutoFit/>
          </a:bodyPr>
          <a:lstStyle/>
          <a:p>
            <a:pPr algn="ctr"/>
            <a:r>
              <a:rPr lang="en-US" sz="3200" b="1">
                <a:ln w="12700">
                  <a:solidFill>
                    <a:schemeClr val="tx1"/>
                  </a:solidFill>
                </a:ln>
                <a:solidFill>
                  <a:schemeClr val="bg1"/>
                </a:solidFill>
                <a:latin typeface="+mj-lt"/>
              </a:rPr>
              <a:t>JUE</a:t>
            </a:r>
          </a:p>
        </p:txBody>
      </p:sp>
      <p:sp>
        <p:nvSpPr>
          <p:cNvPr id="41" name="TextBox 40">
            <a:extLst>
              <a:ext uri="{FF2B5EF4-FFF2-40B4-BE49-F238E27FC236}">
                <a16:creationId xmlns:a16="http://schemas.microsoft.com/office/drawing/2014/main" id="{B70BCE2B-300D-9694-D945-DE1A68FE9B40}"/>
              </a:ext>
            </a:extLst>
          </p:cNvPr>
          <p:cNvSpPr txBox="1"/>
          <p:nvPr userDrawn="1"/>
        </p:nvSpPr>
        <p:spPr>
          <a:xfrm>
            <a:off x="10171935" y="4863600"/>
            <a:ext cx="1440000" cy="584775"/>
          </a:xfrm>
          <a:prstGeom prst="rect">
            <a:avLst/>
          </a:prstGeom>
          <a:noFill/>
        </p:spPr>
        <p:txBody>
          <a:bodyPr wrap="square" rtlCol="0">
            <a:spAutoFit/>
          </a:bodyPr>
          <a:lstStyle/>
          <a:p>
            <a:pPr algn="ctr"/>
            <a:r>
              <a:rPr lang="en-US" sz="3200" b="1">
                <a:ln w="12700">
                  <a:solidFill>
                    <a:schemeClr val="tx1"/>
                  </a:solidFill>
                </a:ln>
                <a:solidFill>
                  <a:schemeClr val="bg1"/>
                </a:solidFill>
                <a:latin typeface="+mj-lt"/>
              </a:rPr>
              <a:t>HS</a:t>
            </a:r>
          </a:p>
        </p:txBody>
      </p:sp>
    </p:spTree>
    <p:extLst>
      <p:ext uri="{BB962C8B-B14F-4D97-AF65-F5344CB8AC3E}">
        <p14:creationId xmlns:p14="http://schemas.microsoft.com/office/powerpoint/2010/main" val="26730506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full width)">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589492" y="1180800"/>
            <a:ext cx="8602133" cy="756000"/>
          </a:xfrm>
          <a:prstGeom prst="rect">
            <a:avLst/>
          </a:prstGeom>
        </p:spPr>
        <p:txBody>
          <a:bodyPr/>
          <a:lstStyle>
            <a:lvl1pPr>
              <a:defRPr sz="3600" b="1" cap="all" baseline="0">
                <a:solidFill>
                  <a:schemeClr val="bg1"/>
                </a:solidFill>
                <a:latin typeface="+mj-lt"/>
              </a:defRPr>
            </a:lvl1pPr>
          </a:lstStyle>
          <a:p>
            <a:r>
              <a:rPr lang="en-GB" noProof="0"/>
              <a:t>INSERT HEADLINE</a:t>
            </a:r>
          </a:p>
        </p:txBody>
      </p:sp>
      <p:sp>
        <p:nvSpPr>
          <p:cNvPr id="2" name="Footer Placeholder 1"/>
          <p:cNvSpPr>
            <a:spLocks noGrp="1"/>
          </p:cNvSpPr>
          <p:nvPr>
            <p:ph type="ftr" sz="quarter" idx="12"/>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a:p>
        </p:txBody>
      </p:sp>
      <p:pic>
        <p:nvPicPr>
          <p:cNvPr id="6" name="Bildobjekt 5" title="pic_logoB_white">
            <a:extLst>
              <a:ext uri="{FF2B5EF4-FFF2-40B4-BE49-F238E27FC236}">
                <a16:creationId xmlns:a16="http://schemas.microsoft.com/office/drawing/2014/main" id="{F3CA0083-6A50-0E49-82AA-6F532B1C691C}"/>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7" name="Rak 7">
            <a:extLst>
              <a:ext uri="{FF2B5EF4-FFF2-40B4-BE49-F238E27FC236}">
                <a16:creationId xmlns:a16="http://schemas.microsoft.com/office/drawing/2014/main" id="{B66DA31A-5856-DF4B-9E31-19F12A2E070E}"/>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Bildobjekt 9">
            <a:extLst>
              <a:ext uri="{FF2B5EF4-FFF2-40B4-BE49-F238E27FC236}">
                <a16:creationId xmlns:a16="http://schemas.microsoft.com/office/drawing/2014/main" id="{6ABFA6DE-D718-9841-8783-3C55FF013421}"/>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
        <p:nvSpPr>
          <p:cNvPr id="3" name="Platshållare för text 7">
            <a:extLst>
              <a:ext uri="{FF2B5EF4-FFF2-40B4-BE49-F238E27FC236}">
                <a16:creationId xmlns:a16="http://schemas.microsoft.com/office/drawing/2014/main" id="{81E18F1F-6A65-F905-D200-442FC5876668}"/>
              </a:ext>
            </a:extLst>
          </p:cNvPr>
          <p:cNvSpPr>
            <a:spLocks noGrp="1"/>
          </p:cNvSpPr>
          <p:nvPr>
            <p:ph type="body" sz="quarter" idx="11" hasCustomPrompt="1"/>
          </p:nvPr>
        </p:nvSpPr>
        <p:spPr>
          <a:xfrm>
            <a:off x="589492" y="2300400"/>
            <a:ext cx="11021936" cy="3361613"/>
          </a:xfrm>
          <a:prstGeom prst="rect">
            <a:avLst/>
          </a:prstGeom>
        </p:spPr>
        <p:txBody>
          <a:bodyPr/>
          <a:lstStyle>
            <a:lvl1pPr marL="342000" indent="-342000">
              <a:defRPr sz="2400" baseline="0">
                <a:solidFill>
                  <a:schemeClr val="bg1"/>
                </a:solidFill>
                <a:latin typeface="+mj-lt"/>
              </a:defRPr>
            </a:lvl1pPr>
            <a:lvl2pPr marL="742950" indent="-285750">
              <a:buSzPct val="1000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Tree>
    <p:extLst>
      <p:ext uri="{BB962C8B-B14F-4D97-AF65-F5344CB8AC3E}">
        <p14:creationId xmlns:p14="http://schemas.microsoft.com/office/powerpoint/2010/main" val="2028619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589492" y="1180800"/>
            <a:ext cx="8602133" cy="756000"/>
          </a:xfrm>
          <a:prstGeom prst="rect">
            <a:avLst/>
          </a:prstGeom>
        </p:spPr>
        <p:txBody>
          <a:bodyPr/>
          <a:lstStyle>
            <a:lvl1pPr>
              <a:defRPr sz="3600" b="1" cap="all" baseline="0">
                <a:solidFill>
                  <a:schemeClr val="bg1"/>
                </a:solidFill>
                <a:latin typeface="+mj-lt"/>
              </a:defRPr>
            </a:lvl1pPr>
          </a:lstStyle>
          <a:p>
            <a:r>
              <a:rPr lang="en-GB" noProof="0"/>
              <a:t>INSERT HEADLINE</a:t>
            </a:r>
          </a:p>
        </p:txBody>
      </p:sp>
      <p:sp>
        <p:nvSpPr>
          <p:cNvPr id="5" name="Platshållare för text 7"/>
          <p:cNvSpPr>
            <a:spLocks noGrp="1"/>
          </p:cNvSpPr>
          <p:nvPr>
            <p:ph type="body" sz="quarter" idx="11" hasCustomPrompt="1"/>
          </p:nvPr>
        </p:nvSpPr>
        <p:spPr>
          <a:xfrm>
            <a:off x="589492" y="2300400"/>
            <a:ext cx="8602134" cy="3361613"/>
          </a:xfrm>
          <a:prstGeom prst="rect">
            <a:avLst/>
          </a:prstGeom>
        </p:spPr>
        <p:txBody>
          <a:bodyPr/>
          <a:lstStyle>
            <a:lvl1pPr marL="342000" indent="-342000">
              <a:defRPr sz="2400" baseline="0">
                <a:solidFill>
                  <a:schemeClr val="bg1"/>
                </a:solidFill>
                <a:latin typeface="+mj-lt"/>
              </a:defRPr>
            </a:lvl1pPr>
            <a:lvl2pPr marL="742950" indent="-285750">
              <a:buSzPct val="1000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
        <p:nvSpPr>
          <p:cNvPr id="2" name="Footer Placeholder 1"/>
          <p:cNvSpPr>
            <a:spLocks noGrp="1"/>
          </p:cNvSpPr>
          <p:nvPr>
            <p:ph type="ftr" sz="quarter" idx="12"/>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noProof="0"/>
          </a:p>
        </p:txBody>
      </p:sp>
      <p:pic>
        <p:nvPicPr>
          <p:cNvPr id="6" name="Bildobjekt 5" title="pic_logoB_white">
            <a:extLst>
              <a:ext uri="{FF2B5EF4-FFF2-40B4-BE49-F238E27FC236}">
                <a16:creationId xmlns:a16="http://schemas.microsoft.com/office/drawing/2014/main" id="{F3CA0083-6A50-0E49-82AA-6F532B1C691C}"/>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7" name="Rak 7">
            <a:extLst>
              <a:ext uri="{FF2B5EF4-FFF2-40B4-BE49-F238E27FC236}">
                <a16:creationId xmlns:a16="http://schemas.microsoft.com/office/drawing/2014/main" id="{B66DA31A-5856-DF4B-9E31-19F12A2E070E}"/>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Bildobjekt 9">
            <a:extLst>
              <a:ext uri="{FF2B5EF4-FFF2-40B4-BE49-F238E27FC236}">
                <a16:creationId xmlns:a16="http://schemas.microsoft.com/office/drawing/2014/main" id="{6ABFA6DE-D718-9841-8783-3C55FF013421}"/>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Tree>
    <p:extLst>
      <p:ext uri="{BB962C8B-B14F-4D97-AF65-F5344CB8AC3E}">
        <p14:creationId xmlns:p14="http://schemas.microsoft.com/office/powerpoint/2010/main" val="20055053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heade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0F70352-7933-4A47-95E6-BD909796DA7A}"/>
              </a:ext>
            </a:extLst>
          </p:cNvPr>
          <p:cNvPicPr>
            <a:picLocks noChangeAspect="1"/>
          </p:cNvPicPr>
          <p:nvPr userDrawn="1"/>
        </p:nvPicPr>
        <p:blipFill>
          <a:blip r:embed="rId2">
            <a:alphaModFix amt="3000"/>
          </a:blip>
          <a:stretch>
            <a:fillRect/>
          </a:stretch>
        </p:blipFill>
        <p:spPr>
          <a:xfrm>
            <a:off x="1012371" y="-1521226"/>
            <a:ext cx="10499271" cy="9900451"/>
          </a:xfrm>
          <a:prstGeom prst="rect">
            <a:avLst/>
          </a:prstGeom>
        </p:spPr>
      </p:pic>
      <p:sp>
        <p:nvSpPr>
          <p:cNvPr id="5" name="Platshållare för bild 2"/>
          <p:cNvSpPr>
            <a:spLocks noGrp="1"/>
          </p:cNvSpPr>
          <p:nvPr>
            <p:ph type="pic" sz="quarter" idx="12" hasCustomPrompt="1"/>
          </p:nvPr>
        </p:nvSpPr>
        <p:spPr>
          <a:xfrm>
            <a:off x="589491" y="1180800"/>
            <a:ext cx="11024417" cy="5103347"/>
          </a:xfrm>
          <a:prstGeom prst="rect">
            <a:avLst/>
          </a:prstGeom>
          <a:ln w="38100">
            <a:noFill/>
          </a:ln>
        </p:spPr>
        <p:txBody>
          <a:bodyPr/>
          <a:lstStyle>
            <a:lvl1pPr marL="0" indent="0">
              <a:buNone/>
              <a:defRPr lang="sv-SE" sz="2000" kern="1200" baseline="0" dirty="0">
                <a:solidFill>
                  <a:schemeClr val="bg1"/>
                </a:solidFill>
                <a:latin typeface="+mj-lt"/>
                <a:ea typeface="+mn-ea"/>
                <a:cs typeface="+mn-cs"/>
              </a:defRPr>
            </a:lvl1pPr>
          </a:lstStyle>
          <a:p>
            <a:r>
              <a:rPr lang="en-GB" noProof="0"/>
              <a:t>Insert image</a:t>
            </a:r>
          </a:p>
        </p:txBody>
      </p:sp>
      <p:pic>
        <p:nvPicPr>
          <p:cNvPr id="2" name="Bildobjekt 5" title="pic_logoB_white">
            <a:extLst>
              <a:ext uri="{FF2B5EF4-FFF2-40B4-BE49-F238E27FC236}">
                <a16:creationId xmlns:a16="http://schemas.microsoft.com/office/drawing/2014/main" id="{5D7ACD09-431C-7283-C27F-5733C2021FD9}"/>
              </a:ext>
            </a:extLst>
          </p:cNvPr>
          <p:cNvPicPr preferRelativeResize="0">
            <a:picLocks/>
          </p:cNvPicPr>
          <p:nvPr userDrawn="1"/>
        </p:nvPicPr>
        <p:blipFill>
          <a:blip r:embed="rId3"/>
          <a:stretch>
            <a:fillRect/>
          </a:stretch>
        </p:blipFill>
        <p:spPr>
          <a:xfrm>
            <a:off x="9586383" y="426317"/>
            <a:ext cx="2027526" cy="228600"/>
          </a:xfrm>
          <a:prstGeom prst="rect">
            <a:avLst/>
          </a:prstGeom>
        </p:spPr>
      </p:pic>
      <p:cxnSp>
        <p:nvCxnSpPr>
          <p:cNvPr id="3" name="Rak 7">
            <a:extLst>
              <a:ext uri="{FF2B5EF4-FFF2-40B4-BE49-F238E27FC236}">
                <a16:creationId xmlns:a16="http://schemas.microsoft.com/office/drawing/2014/main" id="{5D3A98E2-81FC-17F9-1FD4-90F9782E33EF}"/>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9765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with text (lef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6489992" y="1180800"/>
            <a:ext cx="5121436" cy="756000"/>
          </a:xfrm>
          <a:prstGeom prst="rect">
            <a:avLst/>
          </a:prstGeom>
        </p:spPr>
        <p:txBody>
          <a:bodyPr/>
          <a:lstStyle>
            <a:lvl1pPr>
              <a:defRPr sz="3600" b="1" cap="all" baseline="0">
                <a:solidFill>
                  <a:schemeClr val="bg1"/>
                </a:solidFill>
                <a:latin typeface="+mj-lt"/>
              </a:defRPr>
            </a:lvl1pPr>
          </a:lstStyle>
          <a:p>
            <a:r>
              <a:rPr lang="en-GB" noProof="0"/>
              <a:t>Insert HEADLINE</a:t>
            </a:r>
          </a:p>
        </p:txBody>
      </p:sp>
      <p:sp>
        <p:nvSpPr>
          <p:cNvPr id="3" name="Platshållare för bild 2"/>
          <p:cNvSpPr>
            <a:spLocks noGrp="1"/>
          </p:cNvSpPr>
          <p:nvPr>
            <p:ph type="pic" sz="quarter" idx="12" hasCustomPrompt="1"/>
          </p:nvPr>
        </p:nvSpPr>
        <p:spPr>
          <a:xfrm>
            <a:off x="589492" y="1206000"/>
            <a:ext cx="5506508" cy="4215087"/>
          </a:xfrm>
          <a:prstGeom prst="rect">
            <a:avLst/>
          </a:prstGeom>
        </p:spPr>
        <p:txBody>
          <a:bodyPr/>
          <a:lstStyle>
            <a:lvl1pPr marL="0" indent="0">
              <a:buNone/>
              <a:defRPr lang="sv-SE" sz="2000" kern="1200" baseline="0" dirty="0">
                <a:solidFill>
                  <a:schemeClr val="bg1"/>
                </a:solidFill>
                <a:latin typeface="+mj-lt"/>
                <a:ea typeface="+mn-ea"/>
                <a:cs typeface="+mn-cs"/>
              </a:defRPr>
            </a:lvl1pPr>
          </a:lstStyle>
          <a:p>
            <a:r>
              <a:rPr lang="en-GB" noProof="0"/>
              <a:t>Insert image</a:t>
            </a:r>
          </a:p>
        </p:txBody>
      </p:sp>
      <p:pic>
        <p:nvPicPr>
          <p:cNvPr id="7" name="Bildobjekt 6" title="pic_logoB_white">
            <a:extLst>
              <a:ext uri="{FF2B5EF4-FFF2-40B4-BE49-F238E27FC236}">
                <a16:creationId xmlns:a16="http://schemas.microsoft.com/office/drawing/2014/main" id="{E823F9D3-F857-DB44-A650-F3FDFB35C85C}"/>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9" name="Rak 7">
            <a:extLst>
              <a:ext uri="{FF2B5EF4-FFF2-40B4-BE49-F238E27FC236}">
                <a16:creationId xmlns:a16="http://schemas.microsoft.com/office/drawing/2014/main" id="{F15A9376-7B73-E044-A549-88A62D29D974}"/>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a:extLst>
              <a:ext uri="{FF2B5EF4-FFF2-40B4-BE49-F238E27FC236}">
                <a16:creationId xmlns:a16="http://schemas.microsoft.com/office/drawing/2014/main" id="{DC8B4715-5A3F-9644-BDD8-9F1A95A7EC97}"/>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
        <p:nvSpPr>
          <p:cNvPr id="4" name="Platshållare för text 7">
            <a:extLst>
              <a:ext uri="{FF2B5EF4-FFF2-40B4-BE49-F238E27FC236}">
                <a16:creationId xmlns:a16="http://schemas.microsoft.com/office/drawing/2014/main" id="{552878C4-0F9D-3ADA-CCCF-8A0E2F9B153A}"/>
              </a:ext>
            </a:extLst>
          </p:cNvPr>
          <p:cNvSpPr>
            <a:spLocks noGrp="1"/>
          </p:cNvSpPr>
          <p:nvPr>
            <p:ph type="body" sz="quarter" idx="11" hasCustomPrompt="1"/>
          </p:nvPr>
        </p:nvSpPr>
        <p:spPr>
          <a:xfrm>
            <a:off x="6489992" y="2300400"/>
            <a:ext cx="5121437" cy="3120687"/>
          </a:xfrm>
          <a:prstGeom prst="rect">
            <a:avLst/>
          </a:prstGeom>
        </p:spPr>
        <p:txBody>
          <a:bodyPr/>
          <a:lstStyle>
            <a:lvl1pPr marL="342000" indent="-342000">
              <a:defRPr sz="2400" baseline="0">
                <a:solidFill>
                  <a:schemeClr val="bg1"/>
                </a:solidFill>
                <a:latin typeface="+mj-lt"/>
              </a:defRPr>
            </a:lvl1pPr>
            <a:lvl2pPr marL="742950" indent="-285750">
              <a:buSzPct val="1000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
        <p:nvSpPr>
          <p:cNvPr id="5" name="Footer Placeholder 1">
            <a:extLst>
              <a:ext uri="{FF2B5EF4-FFF2-40B4-BE49-F238E27FC236}">
                <a16:creationId xmlns:a16="http://schemas.microsoft.com/office/drawing/2014/main" id="{B8A0DA17-0C87-4F33-2D1D-6DE78A7733B7}"/>
              </a:ext>
            </a:extLst>
          </p:cNvPr>
          <p:cNvSpPr>
            <a:spLocks noGrp="1"/>
          </p:cNvSpPr>
          <p:nvPr>
            <p:ph type="ftr" sz="quarter" idx="13"/>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noProof="0"/>
          </a:p>
        </p:txBody>
      </p:sp>
    </p:spTree>
    <p:extLst>
      <p:ext uri="{BB962C8B-B14F-4D97-AF65-F5344CB8AC3E}">
        <p14:creationId xmlns:p14="http://schemas.microsoft.com/office/powerpoint/2010/main" val="23272245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with text (righ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589492" y="1180800"/>
            <a:ext cx="5122800" cy="756000"/>
          </a:xfrm>
          <a:prstGeom prst="rect">
            <a:avLst/>
          </a:prstGeom>
        </p:spPr>
        <p:txBody>
          <a:bodyPr/>
          <a:lstStyle>
            <a:lvl1pPr>
              <a:defRPr sz="3500" b="1" cap="all" baseline="0">
                <a:solidFill>
                  <a:schemeClr val="bg1"/>
                </a:solidFill>
                <a:latin typeface="+mj-lt"/>
              </a:defRPr>
            </a:lvl1pPr>
          </a:lstStyle>
          <a:p>
            <a:r>
              <a:rPr lang="en-GB" noProof="0"/>
              <a:t>HEADLINE</a:t>
            </a:r>
          </a:p>
        </p:txBody>
      </p:sp>
      <p:sp>
        <p:nvSpPr>
          <p:cNvPr id="3" name="Platshållare för bild 2"/>
          <p:cNvSpPr>
            <a:spLocks noGrp="1"/>
          </p:cNvSpPr>
          <p:nvPr>
            <p:ph type="pic" sz="quarter" idx="12" hasCustomPrompt="1"/>
          </p:nvPr>
        </p:nvSpPr>
        <p:spPr>
          <a:xfrm>
            <a:off x="6103429" y="1180800"/>
            <a:ext cx="5508000" cy="4240285"/>
          </a:xfrm>
          <a:prstGeom prst="rect">
            <a:avLst/>
          </a:prstGeom>
        </p:spPr>
        <p:txBody>
          <a:bodyPr/>
          <a:lstStyle>
            <a:lvl1pPr marL="0" indent="0">
              <a:buNone/>
              <a:defRPr lang="sv-SE" sz="2000" kern="1200" baseline="0" dirty="0">
                <a:solidFill>
                  <a:schemeClr val="bg1"/>
                </a:solidFill>
                <a:latin typeface="+mj-lt"/>
                <a:ea typeface="+mn-ea"/>
                <a:cs typeface="+mn-cs"/>
              </a:defRPr>
            </a:lvl1pPr>
          </a:lstStyle>
          <a:p>
            <a:r>
              <a:rPr lang="en-GB" noProof="0"/>
              <a:t>Insert image</a:t>
            </a:r>
          </a:p>
        </p:txBody>
      </p:sp>
      <p:pic>
        <p:nvPicPr>
          <p:cNvPr id="7" name="Bildobjekt 6" title="pic_logoB_white">
            <a:extLst>
              <a:ext uri="{FF2B5EF4-FFF2-40B4-BE49-F238E27FC236}">
                <a16:creationId xmlns:a16="http://schemas.microsoft.com/office/drawing/2014/main" id="{E823F9D3-F857-DB44-A650-F3FDFB35C85C}"/>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9" name="Rak 7">
            <a:extLst>
              <a:ext uri="{FF2B5EF4-FFF2-40B4-BE49-F238E27FC236}">
                <a16:creationId xmlns:a16="http://schemas.microsoft.com/office/drawing/2014/main" id="{F15A9376-7B73-E044-A549-88A62D29D974}"/>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a:extLst>
              <a:ext uri="{FF2B5EF4-FFF2-40B4-BE49-F238E27FC236}">
                <a16:creationId xmlns:a16="http://schemas.microsoft.com/office/drawing/2014/main" id="{DC8B4715-5A3F-9644-BDD8-9F1A95A7EC97}"/>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
        <p:nvSpPr>
          <p:cNvPr id="4" name="Footer Placeholder 1">
            <a:extLst>
              <a:ext uri="{FF2B5EF4-FFF2-40B4-BE49-F238E27FC236}">
                <a16:creationId xmlns:a16="http://schemas.microsoft.com/office/drawing/2014/main" id="{EEECE9D0-43D9-9119-43EE-B794D1E9E780}"/>
              </a:ext>
            </a:extLst>
          </p:cNvPr>
          <p:cNvSpPr>
            <a:spLocks noGrp="1"/>
          </p:cNvSpPr>
          <p:nvPr>
            <p:ph type="ftr" sz="quarter" idx="13"/>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noProof="0"/>
          </a:p>
        </p:txBody>
      </p:sp>
      <p:sp>
        <p:nvSpPr>
          <p:cNvPr id="5" name="Platshållare för text 7">
            <a:extLst>
              <a:ext uri="{FF2B5EF4-FFF2-40B4-BE49-F238E27FC236}">
                <a16:creationId xmlns:a16="http://schemas.microsoft.com/office/drawing/2014/main" id="{21A3A152-8521-FFFE-2239-3306C4A503DA}"/>
              </a:ext>
            </a:extLst>
          </p:cNvPr>
          <p:cNvSpPr>
            <a:spLocks noGrp="1"/>
          </p:cNvSpPr>
          <p:nvPr>
            <p:ph type="body" sz="quarter" idx="11" hasCustomPrompt="1"/>
          </p:nvPr>
        </p:nvSpPr>
        <p:spPr>
          <a:xfrm>
            <a:off x="589493" y="2300400"/>
            <a:ext cx="5122800" cy="3120685"/>
          </a:xfrm>
          <a:prstGeom prst="rect">
            <a:avLst/>
          </a:prstGeom>
        </p:spPr>
        <p:txBody>
          <a:bodyPr/>
          <a:lstStyle>
            <a:lvl1pPr marL="342000" indent="-342000">
              <a:defRPr sz="2400" baseline="0">
                <a:solidFill>
                  <a:schemeClr val="bg1"/>
                </a:solidFill>
                <a:latin typeface="+mj-lt"/>
              </a:defRPr>
            </a:lvl1pPr>
            <a:lvl2pPr marL="742950" indent="-285750">
              <a:buSzPct val="1000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Tree>
    <p:extLst>
      <p:ext uri="{BB962C8B-B14F-4D97-AF65-F5344CB8AC3E}">
        <p14:creationId xmlns:p14="http://schemas.microsoft.com/office/powerpoint/2010/main" val="23138837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one headlines)">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589492" y="1180800"/>
            <a:ext cx="8602133" cy="756000"/>
          </a:xfrm>
          <a:prstGeom prst="rect">
            <a:avLst/>
          </a:prstGeom>
        </p:spPr>
        <p:txBody>
          <a:bodyPr/>
          <a:lstStyle>
            <a:lvl1pPr>
              <a:defRPr sz="3600" b="1" cap="all" baseline="0">
                <a:solidFill>
                  <a:schemeClr val="bg1"/>
                </a:solidFill>
                <a:latin typeface="+mj-lt"/>
              </a:defRPr>
            </a:lvl1pPr>
          </a:lstStyle>
          <a:p>
            <a:r>
              <a:rPr lang="en-GB" noProof="0"/>
              <a:t>INSERT HEADLINE</a:t>
            </a:r>
          </a:p>
        </p:txBody>
      </p:sp>
      <p:sp>
        <p:nvSpPr>
          <p:cNvPr id="2" name="Footer Placeholder 1"/>
          <p:cNvSpPr>
            <a:spLocks noGrp="1"/>
          </p:cNvSpPr>
          <p:nvPr>
            <p:ph type="ftr" sz="quarter" idx="12"/>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noProof="0"/>
          </a:p>
        </p:txBody>
      </p:sp>
      <p:pic>
        <p:nvPicPr>
          <p:cNvPr id="6" name="Bildobjekt 5" title="pic_logoB_white">
            <a:extLst>
              <a:ext uri="{FF2B5EF4-FFF2-40B4-BE49-F238E27FC236}">
                <a16:creationId xmlns:a16="http://schemas.microsoft.com/office/drawing/2014/main" id="{F3CA0083-6A50-0E49-82AA-6F532B1C691C}"/>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7" name="Rak 7">
            <a:extLst>
              <a:ext uri="{FF2B5EF4-FFF2-40B4-BE49-F238E27FC236}">
                <a16:creationId xmlns:a16="http://schemas.microsoft.com/office/drawing/2014/main" id="{B66DA31A-5856-DF4B-9E31-19F12A2E070E}"/>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Bildobjekt 9">
            <a:extLst>
              <a:ext uri="{FF2B5EF4-FFF2-40B4-BE49-F238E27FC236}">
                <a16:creationId xmlns:a16="http://schemas.microsoft.com/office/drawing/2014/main" id="{6ABFA6DE-D718-9841-8783-3C55FF013421}"/>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
        <p:nvSpPr>
          <p:cNvPr id="3" name="Content Placeholder 2">
            <a:extLst>
              <a:ext uri="{FF2B5EF4-FFF2-40B4-BE49-F238E27FC236}">
                <a16:creationId xmlns:a16="http://schemas.microsoft.com/office/drawing/2014/main" id="{EFEF5BC8-1BF6-5D09-E330-5881D4E43643}"/>
              </a:ext>
            </a:extLst>
          </p:cNvPr>
          <p:cNvSpPr>
            <a:spLocks noGrp="1"/>
          </p:cNvSpPr>
          <p:nvPr>
            <p:ph sz="half" idx="1" hasCustomPrompt="1"/>
          </p:nvPr>
        </p:nvSpPr>
        <p:spPr>
          <a:xfrm>
            <a:off x="588815" y="2300400"/>
            <a:ext cx="5158845" cy="2960919"/>
          </a:xfrm>
          <a:prstGeom prst="rect">
            <a:avLst/>
          </a:prstGeom>
        </p:spPr>
        <p:txBody>
          <a:bodyPr/>
          <a:lstStyle>
            <a:lvl1pPr marL="342900" indent="-342900">
              <a:buFont typeface="Arial" panose="020B0604020202020204" pitchFamily="34" charset="0"/>
              <a:buChar char="•"/>
              <a:defRPr sz="2400">
                <a:solidFill>
                  <a:schemeClr val="bg1"/>
                </a:solidFill>
                <a:latin typeface="+mj-lt"/>
              </a:defRPr>
            </a:lvl1pPr>
            <a:lvl2pPr marL="685800" indent="-2286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
        <p:nvSpPr>
          <p:cNvPr id="8" name="Content Placeholder 2">
            <a:extLst>
              <a:ext uri="{FF2B5EF4-FFF2-40B4-BE49-F238E27FC236}">
                <a16:creationId xmlns:a16="http://schemas.microsoft.com/office/drawing/2014/main" id="{C104C9DB-5EBC-3CEE-8A65-8A09D09D2483}"/>
              </a:ext>
            </a:extLst>
          </p:cNvPr>
          <p:cNvSpPr>
            <a:spLocks noGrp="1"/>
          </p:cNvSpPr>
          <p:nvPr>
            <p:ph sz="half" idx="18" hasCustomPrompt="1"/>
          </p:nvPr>
        </p:nvSpPr>
        <p:spPr>
          <a:xfrm>
            <a:off x="6452583" y="2300400"/>
            <a:ext cx="5158845" cy="2960919"/>
          </a:xfrm>
          <a:prstGeom prst="rect">
            <a:avLst/>
          </a:prstGeom>
        </p:spPr>
        <p:txBody>
          <a:bodyPr/>
          <a:lstStyle>
            <a:lvl1pPr marL="342900" indent="-342900">
              <a:buFont typeface="Arial" panose="020B0604020202020204" pitchFamily="34" charset="0"/>
              <a:buChar char="•"/>
              <a:defRPr sz="2400">
                <a:solidFill>
                  <a:schemeClr val="bg1"/>
                </a:solidFill>
                <a:latin typeface="+mj-lt"/>
              </a:defRPr>
            </a:lvl1pPr>
            <a:lvl2pPr marL="685800" indent="-2286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Tree>
    <p:extLst>
      <p:ext uri="{BB962C8B-B14F-4D97-AF65-F5344CB8AC3E}">
        <p14:creationId xmlns:p14="http://schemas.microsoft.com/office/powerpoint/2010/main" val="33726567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two headlines)">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588815" y="2300400"/>
            <a:ext cx="5158845" cy="2960920"/>
          </a:xfrm>
          <a:prstGeom prst="rect">
            <a:avLst/>
          </a:prstGeom>
        </p:spPr>
        <p:txBody>
          <a:bodyPr/>
          <a:lstStyle>
            <a:lvl1pPr marL="342900" indent="-342900">
              <a:buFont typeface="Arial" panose="020B0604020202020204" pitchFamily="34" charset="0"/>
              <a:buChar char="•"/>
              <a:defRPr sz="2400">
                <a:solidFill>
                  <a:schemeClr val="bg1"/>
                </a:solidFill>
                <a:latin typeface="+mj-lt"/>
              </a:defRPr>
            </a:lvl1pPr>
            <a:lvl2pPr marL="685800" indent="-2286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pic>
        <p:nvPicPr>
          <p:cNvPr id="6" name="Bildobjekt 5" title="pic_logoB_white">
            <a:extLst>
              <a:ext uri="{FF2B5EF4-FFF2-40B4-BE49-F238E27FC236}">
                <a16:creationId xmlns:a16="http://schemas.microsoft.com/office/drawing/2014/main" id="{2B745674-D031-994C-9A01-CCD39943733F}"/>
              </a:ext>
            </a:extLst>
          </p:cNvPr>
          <p:cNvPicPr preferRelativeResize="0">
            <a:picLocks/>
          </p:cNvPicPr>
          <p:nvPr userDrawn="1"/>
        </p:nvPicPr>
        <p:blipFill>
          <a:blip r:embed="rId2"/>
          <a:stretch>
            <a:fillRect/>
          </a:stretch>
        </p:blipFill>
        <p:spPr>
          <a:xfrm>
            <a:off x="9586383" y="426317"/>
            <a:ext cx="2027526" cy="228600"/>
          </a:xfrm>
          <a:prstGeom prst="rect">
            <a:avLst/>
          </a:prstGeom>
        </p:spPr>
      </p:pic>
      <p:cxnSp>
        <p:nvCxnSpPr>
          <p:cNvPr id="8" name="Rak 7">
            <a:extLst>
              <a:ext uri="{FF2B5EF4-FFF2-40B4-BE49-F238E27FC236}">
                <a16:creationId xmlns:a16="http://schemas.microsoft.com/office/drawing/2014/main" id="{0103F4AB-DDFC-F543-9A86-0CFE241CF2FD}"/>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latshållare för text 3">
            <a:extLst>
              <a:ext uri="{FF2B5EF4-FFF2-40B4-BE49-F238E27FC236}">
                <a16:creationId xmlns:a16="http://schemas.microsoft.com/office/drawing/2014/main" id="{37FF57B0-0348-AD44-9F82-9D1C6638E1D6}"/>
              </a:ext>
            </a:extLst>
          </p:cNvPr>
          <p:cNvSpPr>
            <a:spLocks noGrp="1"/>
          </p:cNvSpPr>
          <p:nvPr>
            <p:ph type="body" sz="quarter" idx="16" hasCustomPrompt="1"/>
          </p:nvPr>
        </p:nvSpPr>
        <p:spPr>
          <a:xfrm>
            <a:off x="589492" y="1180800"/>
            <a:ext cx="5158846" cy="756000"/>
          </a:xfrm>
          <a:prstGeom prst="rect">
            <a:avLst/>
          </a:prstGeom>
        </p:spPr>
        <p:txBody>
          <a:bodyPr/>
          <a:lstStyle>
            <a:lvl1pPr marL="0" indent="0">
              <a:buNone/>
              <a:defRPr sz="3600" b="1" cap="all" baseline="0">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GB" noProof="0"/>
              <a:t>Insert Heading 1</a:t>
            </a:r>
          </a:p>
        </p:txBody>
      </p:sp>
      <p:sp>
        <p:nvSpPr>
          <p:cNvPr id="11" name="Platshållare för text 3">
            <a:extLst>
              <a:ext uri="{FF2B5EF4-FFF2-40B4-BE49-F238E27FC236}">
                <a16:creationId xmlns:a16="http://schemas.microsoft.com/office/drawing/2014/main" id="{188C7736-8074-9E45-B109-B34E3328C797}"/>
              </a:ext>
            </a:extLst>
          </p:cNvPr>
          <p:cNvSpPr>
            <a:spLocks noGrp="1"/>
          </p:cNvSpPr>
          <p:nvPr>
            <p:ph type="body" sz="quarter" idx="17" hasCustomPrompt="1"/>
          </p:nvPr>
        </p:nvSpPr>
        <p:spPr>
          <a:xfrm>
            <a:off x="6443664" y="1180800"/>
            <a:ext cx="5167764" cy="756000"/>
          </a:xfrm>
          <a:prstGeom prst="rect">
            <a:avLst/>
          </a:prstGeom>
        </p:spPr>
        <p:txBody>
          <a:bodyPr/>
          <a:lstStyle>
            <a:lvl1pPr marL="0" indent="0">
              <a:buNone/>
              <a:defRPr sz="3600" b="1" cap="all" baseline="0">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GB" noProof="0"/>
              <a:t>Insert heading 2</a:t>
            </a:r>
          </a:p>
        </p:txBody>
      </p:sp>
      <p:pic>
        <p:nvPicPr>
          <p:cNvPr id="12" name="Bildobjekt 11">
            <a:extLst>
              <a:ext uri="{FF2B5EF4-FFF2-40B4-BE49-F238E27FC236}">
                <a16:creationId xmlns:a16="http://schemas.microsoft.com/office/drawing/2014/main" id="{9F20DB1A-ED8C-5C4E-9AA2-C8B87C454681}"/>
              </a:ext>
            </a:extLst>
          </p:cNvPr>
          <p:cNvPicPr>
            <a:picLocks noChangeAspect="1"/>
          </p:cNvPicPr>
          <p:nvPr userDrawn="1"/>
        </p:nvPicPr>
        <p:blipFill>
          <a:blip r:embed="rId3">
            <a:biLevel thresh="25000"/>
          </a:blip>
          <a:stretch>
            <a:fillRect/>
          </a:stretch>
        </p:blipFill>
        <p:spPr>
          <a:xfrm>
            <a:off x="10596869" y="5743082"/>
            <a:ext cx="1014560" cy="689009"/>
          </a:xfrm>
          <a:prstGeom prst="rect">
            <a:avLst/>
          </a:prstGeom>
        </p:spPr>
      </p:pic>
      <p:sp>
        <p:nvSpPr>
          <p:cNvPr id="3" name="Footer Placeholder 1">
            <a:extLst>
              <a:ext uri="{FF2B5EF4-FFF2-40B4-BE49-F238E27FC236}">
                <a16:creationId xmlns:a16="http://schemas.microsoft.com/office/drawing/2014/main" id="{EB9E98FA-D2B3-BE44-E623-7B54C3D307CA}"/>
              </a:ext>
            </a:extLst>
          </p:cNvPr>
          <p:cNvSpPr>
            <a:spLocks noGrp="1"/>
          </p:cNvSpPr>
          <p:nvPr>
            <p:ph type="ftr" sz="quarter" idx="13"/>
          </p:nvPr>
        </p:nvSpPr>
        <p:spPr>
          <a:xfrm>
            <a:off x="4038600" y="6249528"/>
            <a:ext cx="4114800" cy="365125"/>
          </a:xfrm>
          <a:prstGeom prst="rect">
            <a:avLst/>
          </a:prstGeom>
        </p:spPr>
        <p:txBody>
          <a:bodyPr/>
          <a:lstStyle>
            <a:lvl1pPr algn="ctr">
              <a:defRPr>
                <a:solidFill>
                  <a:schemeClr val="bg1"/>
                </a:solidFill>
                <a:latin typeface="+mj-lt"/>
              </a:defRPr>
            </a:lvl1pPr>
          </a:lstStyle>
          <a:p>
            <a:endParaRPr lang="en-GB" noProof="0"/>
          </a:p>
        </p:txBody>
      </p:sp>
      <p:sp>
        <p:nvSpPr>
          <p:cNvPr id="5" name="Content Placeholder 2">
            <a:extLst>
              <a:ext uri="{FF2B5EF4-FFF2-40B4-BE49-F238E27FC236}">
                <a16:creationId xmlns:a16="http://schemas.microsoft.com/office/drawing/2014/main" id="{D23B9B91-B23E-3ED1-FD4D-F074BBD16E11}"/>
              </a:ext>
            </a:extLst>
          </p:cNvPr>
          <p:cNvSpPr>
            <a:spLocks noGrp="1"/>
          </p:cNvSpPr>
          <p:nvPr>
            <p:ph sz="half" idx="18" hasCustomPrompt="1"/>
          </p:nvPr>
        </p:nvSpPr>
        <p:spPr>
          <a:xfrm>
            <a:off x="6452583" y="2300400"/>
            <a:ext cx="5158845" cy="2960920"/>
          </a:xfrm>
          <a:prstGeom prst="rect">
            <a:avLst/>
          </a:prstGeom>
        </p:spPr>
        <p:txBody>
          <a:bodyPr/>
          <a:lstStyle>
            <a:lvl1pPr marL="342900" indent="-342900">
              <a:buFont typeface="Arial" panose="020B0604020202020204" pitchFamily="34" charset="0"/>
              <a:buChar char="•"/>
              <a:defRPr sz="2400">
                <a:solidFill>
                  <a:schemeClr val="bg1"/>
                </a:solidFill>
                <a:latin typeface="+mj-lt"/>
              </a:defRPr>
            </a:lvl1pPr>
            <a:lvl2pPr marL="685800" indent="-228600">
              <a:buFont typeface="Arial" panose="020B0604020202020204" pitchFamily="34" charset="0"/>
              <a:buChar char="◦"/>
              <a:defRPr sz="2000">
                <a:solidFill>
                  <a:schemeClr val="bg1"/>
                </a:solidFill>
                <a:latin typeface="+mj-lt"/>
              </a:defRPr>
            </a:lvl2pPr>
            <a:lvl3pPr marL="1143000" indent="-228600">
              <a:buFont typeface="Arial" panose="020B0604020202020204" pitchFamily="34" charset="0"/>
              <a:buChar char="-"/>
              <a:defRPr sz="1800">
                <a:solidFill>
                  <a:schemeClr val="bg1"/>
                </a:solidFill>
                <a:latin typeface="+mj-lt"/>
              </a:defRPr>
            </a:lvl3pPr>
            <a:lvl4pPr marL="1600200" indent="-228600">
              <a:buFont typeface="Arial" panose="020B0604020202020204" pitchFamily="34" charset="0"/>
              <a:buChar char="•"/>
              <a:defRPr sz="1600">
                <a:solidFill>
                  <a:schemeClr val="bg1"/>
                </a:solidFill>
                <a:latin typeface="+mj-lt"/>
              </a:defRPr>
            </a:lvl4pPr>
            <a:lvl5pPr marL="2057400" indent="-228600">
              <a:buFont typeface="Arial" panose="020B0604020202020204" pitchFamily="34" charset="0"/>
              <a:buChar char="•"/>
              <a:defRPr sz="1400">
                <a:solidFill>
                  <a:schemeClr val="bg1"/>
                </a:solidFill>
                <a:latin typeface="+mj-lt"/>
              </a:defRPr>
            </a:lvl5pPr>
            <a:lvl6pPr marL="2514600" indent="-228600">
              <a:buFont typeface="Arial" panose="020B0604020202020204" pitchFamily="34" charset="0"/>
              <a:buChar char="•"/>
              <a:defRPr sz="1400">
                <a:solidFill>
                  <a:schemeClr val="bg1"/>
                </a:solidFill>
                <a:latin typeface="+mj-lt"/>
              </a:defRPr>
            </a:lvl6pPr>
            <a:lvl7pPr marL="2971800" indent="-228600">
              <a:buFont typeface="Arial" panose="020B0604020202020204" pitchFamily="34" charset="0"/>
              <a:buChar char="•"/>
              <a:defRPr sz="1400">
                <a:solidFill>
                  <a:schemeClr val="bg1"/>
                </a:solidFill>
                <a:latin typeface="+mj-lt"/>
              </a:defRPr>
            </a:lvl7pPr>
            <a:lvl8pPr marL="3429000" indent="-228600">
              <a:buFont typeface="Arial" panose="020B0604020202020204" pitchFamily="34" charset="0"/>
              <a:buChar char="•"/>
              <a:defRPr sz="1400">
                <a:solidFill>
                  <a:schemeClr val="bg1"/>
                </a:solidFill>
                <a:latin typeface="+mj-lt"/>
              </a:defRPr>
            </a:lvl8pPr>
          </a:lstStyle>
          <a:p>
            <a:r>
              <a:rPr lang="en-GB" noProof="0"/>
              <a:t>Insert text</a:t>
            </a:r>
          </a:p>
          <a:p>
            <a:pPr lvl="1"/>
            <a:r>
              <a:rPr lang="en-GB" noProof="0"/>
              <a:t>a</a:t>
            </a:r>
          </a:p>
          <a:p>
            <a:pPr lvl="2"/>
            <a:r>
              <a:rPr lang="en-GB" noProof="0"/>
              <a:t>b</a:t>
            </a:r>
          </a:p>
          <a:p>
            <a:pPr lvl="3"/>
            <a:r>
              <a:rPr lang="en-GB" noProof="0"/>
              <a:t>c</a:t>
            </a:r>
          </a:p>
          <a:p>
            <a:pPr lvl="4"/>
            <a:r>
              <a:rPr lang="en-GB" noProof="0"/>
              <a:t>d</a:t>
            </a:r>
          </a:p>
          <a:p>
            <a:pPr lvl="5"/>
            <a:r>
              <a:rPr lang="en-GB" noProof="0"/>
              <a:t>e</a:t>
            </a:r>
          </a:p>
          <a:p>
            <a:pPr lvl="6"/>
            <a:r>
              <a:rPr lang="en-GB" noProof="0"/>
              <a:t>f</a:t>
            </a:r>
          </a:p>
          <a:p>
            <a:pPr lvl="7"/>
            <a:r>
              <a:rPr lang="en-GB" noProof="0"/>
              <a:t>g</a:t>
            </a:r>
          </a:p>
        </p:txBody>
      </p:sp>
    </p:spTree>
    <p:extLst>
      <p:ext uri="{BB962C8B-B14F-4D97-AF65-F5344CB8AC3E}">
        <p14:creationId xmlns:p14="http://schemas.microsoft.com/office/powerpoint/2010/main" val="30457103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68000">
              <a:srgbClr val="961B81"/>
            </a:gs>
            <a:gs pos="32000">
              <a:srgbClr val="961B81"/>
            </a:gs>
            <a:gs pos="97000">
              <a:schemeClr val="accent1">
                <a:lumMod val="50000"/>
              </a:schemeClr>
            </a:gs>
          </a:gsLst>
          <a:lin ang="48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60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65" r:id="rId5"/>
    <p:sldLayoutId id="2147483666" r:id="rId6"/>
    <p:sldLayoutId id="2147483667" r:id="rId7"/>
    <p:sldLayoutId id="2147483686" r:id="rId8"/>
    <p:sldLayoutId id="2147483668" r:id="rId9"/>
    <p:sldLayoutId id="2147483687"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68000">
              <a:schemeClr val="bg1"/>
            </a:gs>
            <a:gs pos="32000">
              <a:schemeClr val="bg1"/>
            </a:gs>
            <a:gs pos="97000">
              <a:schemeClr val="bg1">
                <a:lumMod val="95000"/>
              </a:schemeClr>
            </a:gs>
          </a:gsLst>
          <a:lin ang="4800000" scaled="0"/>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3A56CE-1228-201F-D77F-BACA013136AB}"/>
              </a:ext>
            </a:extLst>
          </p:cNvPr>
          <p:cNvSpPr>
            <a:spLocks noGrp="1"/>
          </p:cNvSpPr>
          <p:nvPr>
            <p:ph type="ftr" sz="quarter" idx="3"/>
          </p:nvPr>
        </p:nvSpPr>
        <p:spPr>
          <a:xfrm>
            <a:off x="4038600" y="6249528"/>
            <a:ext cx="4114800" cy="365125"/>
          </a:xfrm>
          <a:prstGeom prst="rect">
            <a:avLst/>
          </a:prstGeom>
        </p:spPr>
        <p:txBody>
          <a:bodyPr/>
          <a:lstStyle>
            <a:lvl1pPr algn="ctr">
              <a:defRPr>
                <a:solidFill>
                  <a:srgbClr val="797979"/>
                </a:solidFill>
                <a:latin typeface="+mj-lt"/>
              </a:defRPr>
            </a:lvl1pPr>
          </a:lstStyle>
          <a:p>
            <a:endParaRPr lang="en-GB"/>
          </a:p>
        </p:txBody>
      </p:sp>
    </p:spTree>
    <p:extLst>
      <p:ext uri="{BB962C8B-B14F-4D97-AF65-F5344CB8AC3E}">
        <p14:creationId xmlns:p14="http://schemas.microsoft.com/office/powerpoint/2010/main" val="15824903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9" r:id="rId8"/>
    <p:sldLayoutId id="2147483688"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68000">
              <a:schemeClr val="bg1"/>
            </a:gs>
            <a:gs pos="32000">
              <a:schemeClr val="bg1"/>
            </a:gs>
            <a:gs pos="97000">
              <a:schemeClr val="bg1">
                <a:lumMod val="95000"/>
              </a:schemeClr>
            </a:gs>
          </a:gsLst>
          <a:lin ang="4800000" scaled="0"/>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3A56CE-1228-201F-D77F-BACA013136AB}"/>
              </a:ext>
            </a:extLst>
          </p:cNvPr>
          <p:cNvSpPr>
            <a:spLocks noGrp="1"/>
          </p:cNvSpPr>
          <p:nvPr>
            <p:ph type="ftr" sz="quarter" idx="3"/>
          </p:nvPr>
        </p:nvSpPr>
        <p:spPr>
          <a:xfrm>
            <a:off x="4038600" y="6249528"/>
            <a:ext cx="4114800" cy="365125"/>
          </a:xfrm>
          <a:prstGeom prst="rect">
            <a:avLst/>
          </a:prstGeom>
        </p:spPr>
        <p:txBody>
          <a:bodyPr/>
          <a:lstStyle>
            <a:lvl1pPr algn="ctr">
              <a:defRPr>
                <a:solidFill>
                  <a:srgbClr val="797979"/>
                </a:solidFill>
                <a:latin typeface="+mj-lt"/>
              </a:defRPr>
            </a:lvl1pPr>
          </a:lstStyle>
          <a:p>
            <a:endParaRPr lang="en-GB"/>
          </a:p>
        </p:txBody>
      </p:sp>
      <p:cxnSp>
        <p:nvCxnSpPr>
          <p:cNvPr id="3" name="Rak 7">
            <a:extLst>
              <a:ext uri="{FF2B5EF4-FFF2-40B4-BE49-F238E27FC236}">
                <a16:creationId xmlns:a16="http://schemas.microsoft.com/office/drawing/2014/main" id="{A33A768C-30B8-B174-FD69-63827B545222}"/>
              </a:ext>
            </a:extLst>
          </p:cNvPr>
          <p:cNvCxnSpPr>
            <a:cxnSpLocks/>
          </p:cNvCxnSpPr>
          <p:nvPr userDrawn="1"/>
        </p:nvCxnSpPr>
        <p:spPr>
          <a:xfrm>
            <a:off x="589492" y="573847"/>
            <a:ext cx="8602133" cy="0"/>
          </a:xfrm>
          <a:prstGeom prst="line">
            <a:avLst/>
          </a:prstGeom>
          <a:ln w="9525" cmpd="sng">
            <a:solidFill>
              <a:srgbClr val="797979"/>
            </a:solidFill>
          </a:ln>
          <a:effectLst/>
        </p:spPr>
        <p:style>
          <a:lnRef idx="2">
            <a:schemeClr val="accent1"/>
          </a:lnRef>
          <a:fillRef idx="0">
            <a:schemeClr val="accent1"/>
          </a:fillRef>
          <a:effectRef idx="1">
            <a:schemeClr val="accent1"/>
          </a:effectRef>
          <a:fontRef idx="minor">
            <a:schemeClr val="tx1"/>
          </a:fontRef>
        </p:style>
      </p:cxnSp>
      <p:pic>
        <p:nvPicPr>
          <p:cNvPr id="4" name="pic_logoB" title="pic_logoB_gray">
            <a:extLst>
              <a:ext uri="{FF2B5EF4-FFF2-40B4-BE49-F238E27FC236}">
                <a16:creationId xmlns:a16="http://schemas.microsoft.com/office/drawing/2014/main" id="{0D30EE63-8E57-CA0C-31DB-4B353AF2CBF8}"/>
              </a:ext>
            </a:extLst>
          </p:cNvPr>
          <p:cNvPicPr preferRelativeResize="0">
            <a:picLocks/>
          </p:cNvPicPr>
          <p:nvPr userDrawn="1"/>
        </p:nvPicPr>
        <p:blipFill>
          <a:blip r:embed="rId3"/>
          <a:stretch>
            <a:fillRect/>
          </a:stretch>
        </p:blipFill>
        <p:spPr>
          <a:xfrm>
            <a:off x="9586383" y="427471"/>
            <a:ext cx="2027526" cy="228600"/>
          </a:xfrm>
          <a:prstGeom prst="rect">
            <a:avLst/>
          </a:prstGeom>
          <a:solidFill>
            <a:schemeClr val="bg1"/>
          </a:solidFill>
        </p:spPr>
      </p:pic>
    </p:spTree>
    <p:extLst>
      <p:ext uri="{BB962C8B-B14F-4D97-AF65-F5344CB8AC3E}">
        <p14:creationId xmlns:p14="http://schemas.microsoft.com/office/powerpoint/2010/main" val="1246229280"/>
      </p:ext>
    </p:extLst>
  </p:cSld>
  <p:clrMap bg1="lt1" tx1="dk1" bg2="lt2" tx2="dk2" accent1="accent1" accent2="accent2" accent3="accent3" accent4="accent4" accent5="accent5" accent6="accent6" hlink="hlink" folHlink="folHlink"/>
  <p:sldLayoutIdLst>
    <p:sldLayoutId id="214748370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hyperlink" Target="https://www.instructure.com/resources/blog/instructures-approach-ethical-ai-strategy"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i-ie.org/en/item/27927:resisting-and-reimagining-artificial-intelligenc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ju.se/portal/educate/en/guides/artificial-intelligence/preventing-and-detecting-unauthorised-use-of-ai.html"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ju.se/portal/educate/en/guides/artificial-intelligence/instructions-that-prevent.html"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ju.se/en/study-at-ju/courses.html?url=-258478183%2Fen%2Fcourse_syllabuses%2FHTSR25.html%3Frevision%3D5%252C000%26semester%3D20192&amp;sv.url=12.1d3e065914e1abebf6732fa"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ju.se/en/study-at-ju/courses.html?url=-258478183%2Fen%2Fcourse_syllabuses%2FJMPG14.html%3Frevision%3D7%252C000%26semester%3D20231&amp;sv.url=12.1d3e065914e1abebf6732f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www.ai.se/en/node/81535/gpt-sw3"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https://chat.ai.s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1487D-27F0-FF3E-2956-A475C91C08A6}"/>
              </a:ext>
            </a:extLst>
          </p:cNvPr>
          <p:cNvSpPr>
            <a:spLocks noGrp="1"/>
          </p:cNvSpPr>
          <p:nvPr>
            <p:ph type="title"/>
          </p:nvPr>
        </p:nvSpPr>
        <p:spPr/>
        <p:txBody>
          <a:bodyPr/>
          <a:lstStyle/>
          <a:p>
            <a:r>
              <a:rPr lang="en-US"/>
              <a:t>AI IN EDUCATION</a:t>
            </a:r>
          </a:p>
        </p:txBody>
      </p:sp>
      <p:sp>
        <p:nvSpPr>
          <p:cNvPr id="3" name="Text Placeholder 2">
            <a:extLst>
              <a:ext uri="{FF2B5EF4-FFF2-40B4-BE49-F238E27FC236}">
                <a16:creationId xmlns:a16="http://schemas.microsoft.com/office/drawing/2014/main" id="{2D8223B5-8703-6456-789B-E8F0F63397C8}"/>
              </a:ext>
            </a:extLst>
          </p:cNvPr>
          <p:cNvSpPr>
            <a:spLocks noGrp="1"/>
          </p:cNvSpPr>
          <p:nvPr>
            <p:ph type="body" sz="quarter" idx="12"/>
          </p:nvPr>
        </p:nvSpPr>
        <p:spPr/>
        <p:txBody>
          <a:bodyPr/>
          <a:lstStyle/>
          <a:p>
            <a:r>
              <a:rPr lang="en-US"/>
              <a:t>Workshop for exploring the use of AI in Education at Jönköping University and beyond</a:t>
            </a:r>
          </a:p>
        </p:txBody>
      </p:sp>
      <p:sp>
        <p:nvSpPr>
          <p:cNvPr id="4" name="Text Placeholder 3">
            <a:extLst>
              <a:ext uri="{FF2B5EF4-FFF2-40B4-BE49-F238E27FC236}">
                <a16:creationId xmlns:a16="http://schemas.microsoft.com/office/drawing/2014/main" id="{5B0AFA09-E409-CD17-4016-587597678DDB}"/>
              </a:ext>
            </a:extLst>
          </p:cNvPr>
          <p:cNvSpPr>
            <a:spLocks noGrp="1"/>
          </p:cNvSpPr>
          <p:nvPr>
            <p:ph type="body" sz="quarter" idx="13"/>
          </p:nvPr>
        </p:nvSpPr>
        <p:spPr/>
        <p:txBody>
          <a:bodyPr/>
          <a:lstStyle/>
          <a:p>
            <a:r>
              <a:rPr lang="en-US"/>
              <a:t>Educate, 2023-09-28</a:t>
            </a:r>
          </a:p>
        </p:txBody>
      </p:sp>
    </p:spTree>
    <p:extLst>
      <p:ext uri="{BB962C8B-B14F-4D97-AF65-F5344CB8AC3E}">
        <p14:creationId xmlns:p14="http://schemas.microsoft.com/office/powerpoint/2010/main" val="67238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5DAD-1F30-501D-CE53-1B20783F5890}"/>
              </a:ext>
            </a:extLst>
          </p:cNvPr>
          <p:cNvSpPr>
            <a:spLocks noGrp="1"/>
          </p:cNvSpPr>
          <p:nvPr>
            <p:ph type="title"/>
          </p:nvPr>
        </p:nvSpPr>
        <p:spPr/>
        <p:txBody>
          <a:bodyPr/>
          <a:lstStyle/>
          <a:p>
            <a:r>
              <a:rPr lang="en-US"/>
              <a:t>Considerations</a:t>
            </a:r>
            <a:br>
              <a:rPr lang="en-US"/>
            </a:br>
            <a:r>
              <a:rPr lang="en-US"/>
              <a:t>for teachers</a:t>
            </a:r>
          </a:p>
        </p:txBody>
      </p:sp>
      <p:sp>
        <p:nvSpPr>
          <p:cNvPr id="3" name="Text Placeholder 2">
            <a:extLst>
              <a:ext uri="{FF2B5EF4-FFF2-40B4-BE49-F238E27FC236}">
                <a16:creationId xmlns:a16="http://schemas.microsoft.com/office/drawing/2014/main" id="{704174D1-1939-341F-27CD-77FD5B8D8D8B}"/>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96BA50AF-A01A-87DF-2A83-06A70FB009C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1131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C53E39-9852-E592-82CB-710407E6140C}"/>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2BC72610-F789-F93C-9A83-2C019186FBB0}"/>
              </a:ext>
            </a:extLst>
          </p:cNvPr>
          <p:cNvSpPr>
            <a:spLocks noGrp="1"/>
          </p:cNvSpPr>
          <p:nvPr>
            <p:ph type="title"/>
          </p:nvPr>
        </p:nvSpPr>
        <p:spPr/>
        <p:txBody>
          <a:bodyPr/>
          <a:lstStyle/>
          <a:p>
            <a:r>
              <a:rPr lang="en-US"/>
              <a:t>Potential issues/Risks</a:t>
            </a:r>
          </a:p>
        </p:txBody>
      </p:sp>
      <p:sp>
        <p:nvSpPr>
          <p:cNvPr id="4" name="Text Placeholder 3">
            <a:extLst>
              <a:ext uri="{FF2B5EF4-FFF2-40B4-BE49-F238E27FC236}">
                <a16:creationId xmlns:a16="http://schemas.microsoft.com/office/drawing/2014/main" id="{180B13C8-2941-F891-0740-2C48A3A6941A}"/>
              </a:ext>
            </a:extLst>
          </p:cNvPr>
          <p:cNvSpPr>
            <a:spLocks noGrp="1"/>
          </p:cNvSpPr>
          <p:nvPr>
            <p:ph type="body" sz="quarter" idx="11"/>
          </p:nvPr>
        </p:nvSpPr>
        <p:spPr/>
        <p:txBody>
          <a:bodyPr/>
          <a:lstStyle/>
          <a:p>
            <a:r>
              <a:rPr lang="en-US"/>
              <a:t>Privacy</a:t>
            </a:r>
          </a:p>
          <a:p>
            <a:r>
              <a:rPr lang="en-US"/>
              <a:t>Copyright </a:t>
            </a:r>
          </a:p>
          <a:p>
            <a:r>
              <a:rPr lang="en-US"/>
              <a:t>Biased training data </a:t>
            </a:r>
            <a:r>
              <a:rPr lang="en-US">
                <a:sym typeface="Wingdings" panose="05000000000000000000" pitchFamily="2" charset="2"/>
              </a:rPr>
              <a:t> Biased output</a:t>
            </a:r>
          </a:p>
          <a:p>
            <a:r>
              <a:rPr lang="en-US">
                <a:sym typeface="Wingdings" panose="05000000000000000000" pitchFamily="2" charset="2"/>
              </a:rPr>
              <a:t>Hallucinations</a:t>
            </a:r>
          </a:p>
          <a:p>
            <a:r>
              <a:rPr lang="en-US">
                <a:sym typeface="Wingdings" panose="05000000000000000000" pitchFamily="2" charset="2"/>
              </a:rPr>
              <a:t>Misinformation</a:t>
            </a:r>
          </a:p>
        </p:txBody>
      </p:sp>
    </p:spTree>
    <p:extLst>
      <p:ext uri="{BB962C8B-B14F-4D97-AF65-F5344CB8AC3E}">
        <p14:creationId xmlns:p14="http://schemas.microsoft.com/office/powerpoint/2010/main" val="11000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264ED3-2B06-BAA4-B194-38C78EC516ED}"/>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ECAFA00C-9C9E-A270-0512-7A0B2ED1E35F}"/>
              </a:ext>
            </a:extLst>
          </p:cNvPr>
          <p:cNvSpPr>
            <a:spLocks noGrp="1"/>
          </p:cNvSpPr>
          <p:nvPr>
            <p:ph type="title"/>
          </p:nvPr>
        </p:nvSpPr>
        <p:spPr/>
        <p:txBody>
          <a:bodyPr/>
          <a:lstStyle/>
          <a:p>
            <a:r>
              <a:rPr lang="en-US"/>
              <a:t>Impact on education? </a:t>
            </a:r>
            <a:r>
              <a:rPr lang="en-US" b="1"/>
              <a:t>Example of the current debate!</a:t>
            </a:r>
            <a:br>
              <a:rPr lang="en-US" b="1"/>
            </a:br>
            <a:endParaRPr lang="en-US"/>
          </a:p>
        </p:txBody>
      </p:sp>
      <p:sp>
        <p:nvSpPr>
          <p:cNvPr id="4" name="Text Placeholder 3">
            <a:extLst>
              <a:ext uri="{FF2B5EF4-FFF2-40B4-BE49-F238E27FC236}">
                <a16:creationId xmlns:a16="http://schemas.microsoft.com/office/drawing/2014/main" id="{77E8C2EC-DD59-7BF5-63A1-C2AB6339D972}"/>
              </a:ext>
            </a:extLst>
          </p:cNvPr>
          <p:cNvSpPr>
            <a:spLocks noGrp="1"/>
          </p:cNvSpPr>
          <p:nvPr>
            <p:ph type="body" sz="quarter" idx="11"/>
          </p:nvPr>
        </p:nvSpPr>
        <p:spPr/>
        <p:txBody>
          <a:bodyPr/>
          <a:lstStyle/>
          <a:p>
            <a:pPr marL="0" indent="0">
              <a:buNone/>
            </a:pPr>
            <a:r>
              <a:rPr lang="en-US" i="1"/>
              <a:t>“The potential impact of AI tools on assessment”</a:t>
            </a:r>
            <a:r>
              <a:rPr lang="en-US"/>
              <a:t> (</a:t>
            </a:r>
            <a:r>
              <a:rPr lang="en-US" err="1"/>
              <a:t>Bommenel</a:t>
            </a:r>
            <a:r>
              <a:rPr lang="en-US"/>
              <a:t> &amp; Forsyth, 2023)</a:t>
            </a:r>
          </a:p>
          <a:p>
            <a:pPr marL="0" indent="0">
              <a:buNone/>
            </a:pPr>
            <a:r>
              <a:rPr lang="en-US" i="0">
                <a:solidFill>
                  <a:srgbClr val="4D4C44"/>
                </a:solidFill>
                <a:effectLst/>
              </a:rPr>
              <a:t>Three main options for considering AI writing tools in assessment</a:t>
            </a:r>
          </a:p>
          <a:p>
            <a:pPr marL="457200" indent="-457200">
              <a:buFont typeface="Arial" panose="020B0604020202020204" pitchFamily="34" charset="0"/>
              <a:buAutoNum type="arabicPeriod"/>
            </a:pPr>
            <a:r>
              <a:rPr lang="en-US" i="0">
                <a:solidFill>
                  <a:srgbClr val="4D4C44"/>
                </a:solidFill>
                <a:effectLst/>
              </a:rPr>
              <a:t>To ban their use</a:t>
            </a:r>
          </a:p>
          <a:p>
            <a:pPr marL="457200" indent="-457200">
              <a:buFont typeface="Arial" panose="020B0604020202020204" pitchFamily="34" charset="0"/>
              <a:buAutoNum type="arabicPeriod"/>
            </a:pPr>
            <a:r>
              <a:rPr lang="en-US" i="0">
                <a:solidFill>
                  <a:srgbClr val="4D4C44"/>
                </a:solidFill>
                <a:effectLst/>
              </a:rPr>
              <a:t>To assume that they may be used, and set tasks which incorporate them</a:t>
            </a:r>
          </a:p>
          <a:p>
            <a:pPr marL="457200" indent="-457200">
              <a:buFont typeface="Arial" panose="020B0604020202020204" pitchFamily="34" charset="0"/>
              <a:buAutoNum type="arabicPeriod"/>
            </a:pPr>
            <a:r>
              <a:rPr lang="en-US" i="0">
                <a:solidFill>
                  <a:srgbClr val="4D4C44"/>
                </a:solidFill>
                <a:effectLst/>
              </a:rPr>
              <a:t>To require them to be used – fully incorporate the tools in the assessment</a:t>
            </a:r>
          </a:p>
        </p:txBody>
      </p:sp>
    </p:spTree>
    <p:extLst>
      <p:ext uri="{BB962C8B-B14F-4D97-AF65-F5344CB8AC3E}">
        <p14:creationId xmlns:p14="http://schemas.microsoft.com/office/powerpoint/2010/main" val="175348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8467DA-0D1A-9033-D27C-F69CB704BBB3}"/>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1F3FC959-9C25-F929-6B55-19AAC04DAD7F}"/>
              </a:ext>
            </a:extLst>
          </p:cNvPr>
          <p:cNvSpPr>
            <a:spLocks noGrp="1"/>
          </p:cNvSpPr>
          <p:nvPr>
            <p:ph type="title"/>
          </p:nvPr>
        </p:nvSpPr>
        <p:spPr/>
        <p:txBody>
          <a:bodyPr/>
          <a:lstStyle/>
          <a:p>
            <a:r>
              <a:rPr lang="sv-SE"/>
              <a:t>Equity and digital literacy</a:t>
            </a:r>
          </a:p>
        </p:txBody>
      </p:sp>
      <p:sp>
        <p:nvSpPr>
          <p:cNvPr id="4" name="Text Placeholder 3">
            <a:extLst>
              <a:ext uri="{FF2B5EF4-FFF2-40B4-BE49-F238E27FC236}">
                <a16:creationId xmlns:a16="http://schemas.microsoft.com/office/drawing/2014/main" id="{229D282E-5EA2-025F-E6DD-13001A4D47EA}"/>
              </a:ext>
            </a:extLst>
          </p:cNvPr>
          <p:cNvSpPr>
            <a:spLocks noGrp="1"/>
          </p:cNvSpPr>
          <p:nvPr>
            <p:ph type="body" sz="quarter" idx="11"/>
          </p:nvPr>
        </p:nvSpPr>
        <p:spPr/>
        <p:txBody>
          <a:bodyPr/>
          <a:lstStyle/>
          <a:p>
            <a:r>
              <a:rPr lang="sv-SE"/>
              <a:t>Educate survey: AI in Academia</a:t>
            </a:r>
          </a:p>
          <a:p>
            <a:r>
              <a:rPr lang="sv-SE"/>
              <a:t>The Digital </a:t>
            </a:r>
            <a:r>
              <a:rPr lang="en-US"/>
              <a:t>Divide</a:t>
            </a:r>
          </a:p>
          <a:p>
            <a:r>
              <a:rPr lang="sv-SE"/>
              <a:t>Digital transformation in </a:t>
            </a:r>
            <a:r>
              <a:rPr lang="en-US"/>
              <a:t>higher education</a:t>
            </a:r>
          </a:p>
          <a:p>
            <a:endParaRPr lang="sv-SE"/>
          </a:p>
        </p:txBody>
      </p:sp>
    </p:spTree>
    <p:extLst>
      <p:ext uri="{BB962C8B-B14F-4D97-AF65-F5344CB8AC3E}">
        <p14:creationId xmlns:p14="http://schemas.microsoft.com/office/powerpoint/2010/main" val="243493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81C704-73EF-2743-8EA8-D233BE4A0D52}"/>
              </a:ext>
            </a:extLst>
          </p:cNvPr>
          <p:cNvPicPr>
            <a:picLocks noChangeAspect="1"/>
          </p:cNvPicPr>
          <p:nvPr/>
        </p:nvPicPr>
        <p:blipFill>
          <a:blip r:embed="rId2"/>
          <a:stretch>
            <a:fillRect/>
          </a:stretch>
        </p:blipFill>
        <p:spPr>
          <a:xfrm>
            <a:off x="0" y="0"/>
            <a:ext cx="6858000" cy="6858000"/>
          </a:xfrm>
          <a:prstGeom prst="rect">
            <a:avLst/>
          </a:prstGeom>
        </p:spPr>
      </p:pic>
      <p:sp>
        <p:nvSpPr>
          <p:cNvPr id="11" name="Text Placeholder 3">
            <a:extLst>
              <a:ext uri="{FF2B5EF4-FFF2-40B4-BE49-F238E27FC236}">
                <a16:creationId xmlns:a16="http://schemas.microsoft.com/office/drawing/2014/main" id="{75E8C319-B08B-7B92-E82F-8247D94E4C85}"/>
              </a:ext>
            </a:extLst>
          </p:cNvPr>
          <p:cNvSpPr txBox="1">
            <a:spLocks/>
          </p:cNvSpPr>
          <p:nvPr/>
        </p:nvSpPr>
        <p:spPr>
          <a:xfrm>
            <a:off x="7038975" y="219457"/>
            <a:ext cx="4893945" cy="6291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latin typeface="+mj-lt"/>
              </a:rPr>
              <a:t>Questions</a:t>
            </a:r>
          </a:p>
          <a:p>
            <a:pPr marL="0" indent="0">
              <a:buNone/>
            </a:pPr>
            <a:r>
              <a:rPr lang="en-US" sz="1400">
                <a:latin typeface="+mj-lt"/>
              </a:rPr>
              <a:t>Q1 Express the likelihood of the following scenarios: </a:t>
            </a:r>
          </a:p>
          <a:p>
            <a:pPr marL="342900" indent="-342900">
              <a:buAutoNum type="arabicPeriod"/>
            </a:pPr>
            <a:r>
              <a:rPr lang="en-US" sz="1400">
                <a:latin typeface="+mj-lt"/>
              </a:rPr>
              <a:t>Using content-generating AI tools would decrease the effort needed for a student to complete your course assignments.</a:t>
            </a:r>
          </a:p>
          <a:p>
            <a:pPr marL="342900" indent="-342900">
              <a:buAutoNum type="arabicPeriod"/>
            </a:pPr>
            <a:r>
              <a:rPr lang="en-US" sz="1400">
                <a:latin typeface="+mj-lt"/>
              </a:rPr>
              <a:t>There is a reasonable concern that students can abuse content-generating AI tools to pass the exam in your course.</a:t>
            </a:r>
          </a:p>
          <a:p>
            <a:pPr marL="342900" indent="-342900">
              <a:buAutoNum type="arabicPeriod"/>
            </a:pPr>
            <a:r>
              <a:rPr lang="en-US" sz="1400">
                <a:latin typeface="+mj-lt"/>
              </a:rPr>
              <a:t>I would suggest students to use and experiment with content generating AI tools.</a:t>
            </a:r>
          </a:p>
          <a:p>
            <a:pPr marL="342900" indent="-342900">
              <a:buAutoNum type="arabicPeriod"/>
            </a:pPr>
            <a:r>
              <a:rPr lang="en-US" sz="1400">
                <a:latin typeface="+mj-lt"/>
              </a:rPr>
              <a:t>I see potential in using content-generating AI tools for preparing for my teaching tasks.</a:t>
            </a:r>
          </a:p>
          <a:p>
            <a:pPr marL="0" indent="0">
              <a:buNone/>
            </a:pPr>
            <a:r>
              <a:rPr lang="en-US" sz="1400">
                <a:latin typeface="+mj-lt"/>
              </a:rPr>
              <a:t>Q10 How do you perceive content generating AI tools? </a:t>
            </a:r>
          </a:p>
          <a:p>
            <a:pPr marL="0" indent="0">
              <a:buNone/>
            </a:pPr>
            <a:r>
              <a:rPr lang="en-US" sz="1400">
                <a:latin typeface="+mj-lt"/>
              </a:rPr>
              <a:t>Q12 How would you self asses your digital literacy?</a:t>
            </a:r>
          </a:p>
          <a:p>
            <a:pPr marL="0" indent="0">
              <a:buNone/>
            </a:pPr>
            <a:r>
              <a:rPr lang="en-US" sz="1400">
                <a:latin typeface="+mj-lt"/>
              </a:rPr>
              <a:t>Q18 I have a sufficient knowledge about the content generating AI, such as </a:t>
            </a:r>
            <a:r>
              <a:rPr lang="en-US" sz="1400" err="1">
                <a:latin typeface="+mj-lt"/>
              </a:rPr>
              <a:t>chatGPT</a:t>
            </a:r>
            <a:r>
              <a:rPr lang="en-US" sz="1400">
                <a:latin typeface="+mj-lt"/>
              </a:rPr>
              <a:t>.</a:t>
            </a:r>
          </a:p>
          <a:p>
            <a:endParaRPr lang="en-US" sz="1400">
              <a:latin typeface="+mj-lt"/>
            </a:endParaRPr>
          </a:p>
          <a:p>
            <a:pPr marL="0" indent="0">
              <a:buNone/>
            </a:pPr>
            <a:r>
              <a:rPr lang="en-US" sz="1400" b="1">
                <a:latin typeface="+mj-lt"/>
              </a:rPr>
              <a:t>Findings</a:t>
            </a:r>
          </a:p>
          <a:p>
            <a:r>
              <a:rPr lang="en-US" sz="1400">
                <a:latin typeface="+mj-lt"/>
              </a:rPr>
              <a:t>Strong correlations between questions 1-1 and 1-2, 1-3 and 1-4, 1-3 and 10, 1-4 and 10 as well as 12 and 18.</a:t>
            </a:r>
          </a:p>
          <a:p>
            <a:r>
              <a:rPr lang="en-US" sz="1400">
                <a:latin typeface="+mj-lt"/>
              </a:rPr>
              <a:t>Negative correlation between question 1-2 and 1-3</a:t>
            </a:r>
          </a:p>
          <a:p>
            <a:r>
              <a:rPr lang="en-US" sz="1400">
                <a:latin typeface="+mj-lt"/>
              </a:rPr>
              <a:t>Framed correlations in the </a:t>
            </a:r>
            <a:r>
              <a:rPr lang="en-US" sz="1400" err="1">
                <a:latin typeface="+mj-lt"/>
              </a:rPr>
              <a:t>visualisation</a:t>
            </a:r>
            <a:r>
              <a:rPr lang="en-US" sz="1400">
                <a:latin typeface="+mj-lt"/>
              </a:rPr>
              <a:t> are statistically significant (p-value &lt;0.05)</a:t>
            </a:r>
          </a:p>
        </p:txBody>
      </p:sp>
    </p:spTree>
    <p:extLst>
      <p:ext uri="{BB962C8B-B14F-4D97-AF65-F5344CB8AC3E}">
        <p14:creationId xmlns:p14="http://schemas.microsoft.com/office/powerpoint/2010/main" val="222643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40A6A-3C69-2E09-1014-BE798CF0F806}"/>
              </a:ext>
            </a:extLst>
          </p:cNvPr>
          <p:cNvSpPr>
            <a:spLocks noGrp="1"/>
          </p:cNvSpPr>
          <p:nvPr>
            <p:ph type="title"/>
          </p:nvPr>
        </p:nvSpPr>
        <p:spPr>
          <a:xfrm>
            <a:off x="589492" y="1180800"/>
            <a:ext cx="10697633" cy="756000"/>
          </a:xfrm>
        </p:spPr>
        <p:txBody>
          <a:bodyPr/>
          <a:lstStyle/>
          <a:p>
            <a:r>
              <a:rPr lang="en-US"/>
              <a:t>Hypotheses</a:t>
            </a:r>
            <a:r>
              <a:rPr lang="sv-SE"/>
              <a:t> from AI in Academia Survey</a:t>
            </a:r>
          </a:p>
        </p:txBody>
      </p:sp>
      <p:sp>
        <p:nvSpPr>
          <p:cNvPr id="4" name="Text Placeholder 3">
            <a:extLst>
              <a:ext uri="{FF2B5EF4-FFF2-40B4-BE49-F238E27FC236}">
                <a16:creationId xmlns:a16="http://schemas.microsoft.com/office/drawing/2014/main" id="{E2D75677-0123-054E-E3C1-A58F69CAC797}"/>
              </a:ext>
            </a:extLst>
          </p:cNvPr>
          <p:cNvSpPr>
            <a:spLocks noGrp="1"/>
          </p:cNvSpPr>
          <p:nvPr>
            <p:ph type="body" sz="quarter" idx="11"/>
          </p:nvPr>
        </p:nvSpPr>
        <p:spPr>
          <a:xfrm>
            <a:off x="589492" y="2300400"/>
            <a:ext cx="9898676" cy="3361613"/>
          </a:xfrm>
        </p:spPr>
        <p:txBody>
          <a:bodyPr/>
          <a:lstStyle/>
          <a:p>
            <a:r>
              <a:rPr lang="en-US"/>
              <a:t>Faculty who agree that using content-generating AI tools would decrease the effort needed for a student to complete your course assignments also tend to agree with the statement that there is a reasonable concern that students can abuse content-generating AI tools to pass the exam in your course.</a:t>
            </a:r>
          </a:p>
          <a:p>
            <a:r>
              <a:rPr lang="en-US"/>
              <a:t>Faculty who would suggest students to use and experiment with content generating AI tools also say that they see potential in using content-generating AI tools for preparing for my teaching tasks.</a:t>
            </a:r>
          </a:p>
        </p:txBody>
      </p:sp>
    </p:spTree>
    <p:extLst>
      <p:ext uri="{BB962C8B-B14F-4D97-AF65-F5344CB8AC3E}">
        <p14:creationId xmlns:p14="http://schemas.microsoft.com/office/powerpoint/2010/main" val="44543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EB2E46-C81F-7CF5-16CD-7422CF7CE1D2}"/>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F9800884-18CE-E906-40B9-CF307A550E49}"/>
              </a:ext>
            </a:extLst>
          </p:cNvPr>
          <p:cNvSpPr>
            <a:spLocks noGrp="1"/>
          </p:cNvSpPr>
          <p:nvPr>
            <p:ph type="title"/>
          </p:nvPr>
        </p:nvSpPr>
        <p:spPr>
          <a:xfrm>
            <a:off x="589492" y="1180800"/>
            <a:ext cx="10621433" cy="756000"/>
          </a:xfrm>
        </p:spPr>
        <p:txBody>
          <a:bodyPr/>
          <a:lstStyle/>
          <a:p>
            <a:r>
              <a:rPr lang="en-US"/>
              <a:t>Hypotheses</a:t>
            </a:r>
            <a:r>
              <a:rPr lang="sv-SE"/>
              <a:t> from AI in </a:t>
            </a:r>
            <a:r>
              <a:rPr lang="en-US"/>
              <a:t>Academia</a:t>
            </a:r>
            <a:r>
              <a:rPr lang="sv-SE"/>
              <a:t> Survey</a:t>
            </a:r>
            <a:endParaRPr lang="en-US"/>
          </a:p>
        </p:txBody>
      </p:sp>
      <p:sp>
        <p:nvSpPr>
          <p:cNvPr id="4" name="Text Placeholder 3">
            <a:extLst>
              <a:ext uri="{FF2B5EF4-FFF2-40B4-BE49-F238E27FC236}">
                <a16:creationId xmlns:a16="http://schemas.microsoft.com/office/drawing/2014/main" id="{13D92F4E-8266-47B1-12F1-4CEBD9F47BA9}"/>
              </a:ext>
            </a:extLst>
          </p:cNvPr>
          <p:cNvSpPr>
            <a:spLocks noGrp="1"/>
          </p:cNvSpPr>
          <p:nvPr>
            <p:ph type="body" sz="quarter" idx="11"/>
          </p:nvPr>
        </p:nvSpPr>
        <p:spPr/>
        <p:txBody>
          <a:bodyPr/>
          <a:lstStyle/>
          <a:p>
            <a:r>
              <a:rPr lang="en-US" sz="2400"/>
              <a:t>Faculty who view content generating AI tools as an opportunity rather than a threat are more likely to suggest use to students and to see potential.</a:t>
            </a:r>
            <a:endParaRPr lang="en-US" sz="2400">
              <a:latin typeface="+mj-lt"/>
            </a:endParaRPr>
          </a:p>
          <a:p>
            <a:r>
              <a:rPr lang="en-US" sz="2400"/>
              <a:t>The self-assessment of </a:t>
            </a:r>
            <a:r>
              <a:rPr lang="en-US" sz="2400">
                <a:latin typeface="+mj-lt"/>
              </a:rPr>
              <a:t>digital literacy correlates negatively with concern for abuse, and positively with recommending AI to students.</a:t>
            </a:r>
          </a:p>
          <a:p>
            <a:r>
              <a:rPr lang="en-US" sz="2400"/>
              <a:t>The self-assessment of digital literacy correlates with perceived sufficient knowledge of AI</a:t>
            </a:r>
            <a:r>
              <a:rPr lang="sv-SE" sz="2400"/>
              <a:t>. </a:t>
            </a:r>
          </a:p>
        </p:txBody>
      </p:sp>
    </p:spTree>
    <p:extLst>
      <p:ext uri="{BB962C8B-B14F-4D97-AF65-F5344CB8AC3E}">
        <p14:creationId xmlns:p14="http://schemas.microsoft.com/office/powerpoint/2010/main" val="46835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63B01D-9EC9-FF04-378F-9A0FE63A5C27}"/>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4277411E-2E6C-B5DD-B123-F2D271E23BCE}"/>
              </a:ext>
            </a:extLst>
          </p:cNvPr>
          <p:cNvSpPr>
            <a:spLocks noGrp="1"/>
          </p:cNvSpPr>
          <p:nvPr>
            <p:ph type="title"/>
          </p:nvPr>
        </p:nvSpPr>
        <p:spPr/>
        <p:txBody>
          <a:bodyPr/>
          <a:lstStyle/>
          <a:p>
            <a:r>
              <a:rPr lang="en-US"/>
              <a:t>Chalmers student survey</a:t>
            </a:r>
          </a:p>
        </p:txBody>
      </p:sp>
      <p:sp>
        <p:nvSpPr>
          <p:cNvPr id="4" name="Text Placeholder 3">
            <a:extLst>
              <a:ext uri="{FF2B5EF4-FFF2-40B4-BE49-F238E27FC236}">
                <a16:creationId xmlns:a16="http://schemas.microsoft.com/office/drawing/2014/main" id="{98924CF0-24B9-BBBB-91AD-E85C3518B547}"/>
              </a:ext>
            </a:extLst>
          </p:cNvPr>
          <p:cNvSpPr>
            <a:spLocks noGrp="1"/>
          </p:cNvSpPr>
          <p:nvPr>
            <p:ph type="body" sz="quarter" idx="11"/>
          </p:nvPr>
        </p:nvSpPr>
        <p:spPr/>
        <p:txBody>
          <a:bodyPr/>
          <a:lstStyle/>
          <a:p>
            <a:r>
              <a:rPr lang="en-US"/>
              <a:t>5894 students from all Swedish universities (April – May 2023)</a:t>
            </a:r>
          </a:p>
          <a:p>
            <a:r>
              <a:rPr lang="en-GB"/>
              <a:t>95% of students are familiar with ChatGPT, while awareness of other chatbots is very low</a:t>
            </a:r>
          </a:p>
          <a:p>
            <a:r>
              <a:rPr lang="en-GB"/>
              <a:t>56% are positive about using chatbots in their studies; 35% use ChatGPT regularly</a:t>
            </a:r>
          </a:p>
          <a:p>
            <a:r>
              <a:rPr lang="en-GB"/>
              <a:t>60% are opposed to a ban on chatbots, and 77% are against a ban on other AI tools (such as Grammarly) in education</a:t>
            </a:r>
          </a:p>
        </p:txBody>
      </p:sp>
    </p:spTree>
    <p:extLst>
      <p:ext uri="{BB962C8B-B14F-4D97-AF65-F5344CB8AC3E}">
        <p14:creationId xmlns:p14="http://schemas.microsoft.com/office/powerpoint/2010/main" val="17379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63B01D-9EC9-FF04-378F-9A0FE63A5C27}"/>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4277411E-2E6C-B5DD-B123-F2D271E23BCE}"/>
              </a:ext>
            </a:extLst>
          </p:cNvPr>
          <p:cNvSpPr>
            <a:spLocks noGrp="1"/>
          </p:cNvSpPr>
          <p:nvPr>
            <p:ph type="title"/>
          </p:nvPr>
        </p:nvSpPr>
        <p:spPr/>
        <p:txBody>
          <a:bodyPr/>
          <a:lstStyle/>
          <a:p>
            <a:r>
              <a:rPr lang="en-US"/>
              <a:t>Chalmers student survey</a:t>
            </a:r>
          </a:p>
        </p:txBody>
      </p:sp>
      <p:sp>
        <p:nvSpPr>
          <p:cNvPr id="4" name="Text Placeholder 3">
            <a:extLst>
              <a:ext uri="{FF2B5EF4-FFF2-40B4-BE49-F238E27FC236}">
                <a16:creationId xmlns:a16="http://schemas.microsoft.com/office/drawing/2014/main" id="{98924CF0-24B9-BBBB-91AD-E85C3518B547}"/>
              </a:ext>
            </a:extLst>
          </p:cNvPr>
          <p:cNvSpPr>
            <a:spLocks noGrp="1"/>
          </p:cNvSpPr>
          <p:nvPr>
            <p:ph type="body" sz="quarter" idx="11"/>
          </p:nvPr>
        </p:nvSpPr>
        <p:spPr/>
        <p:txBody>
          <a:bodyPr/>
          <a:lstStyle/>
          <a:p>
            <a:r>
              <a:rPr lang="en-GB"/>
              <a:t>More than half of the students do not know if their institution has guidelines for how AI can be used in education</a:t>
            </a:r>
          </a:p>
          <a:p>
            <a:pPr lvl="1"/>
            <a:r>
              <a:rPr lang="en-GB"/>
              <a:t>One in four explicitly says that their institution lack such regulations</a:t>
            </a:r>
          </a:p>
          <a:p>
            <a:r>
              <a:rPr lang="en-GB"/>
              <a:t>62% believe that using chatbots during examinations is cheating</a:t>
            </a:r>
          </a:p>
          <a:p>
            <a:r>
              <a:rPr lang="en-GB"/>
              <a:t>Students express some concern about AI development, and there is particular concern over the impact of chatbots on future education</a:t>
            </a:r>
            <a:endParaRPr lang="en-US"/>
          </a:p>
        </p:txBody>
      </p:sp>
    </p:spTree>
    <p:extLst>
      <p:ext uri="{BB962C8B-B14F-4D97-AF65-F5344CB8AC3E}">
        <p14:creationId xmlns:p14="http://schemas.microsoft.com/office/powerpoint/2010/main" val="42551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63B01D-9EC9-FF04-378F-9A0FE63A5C27}"/>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4277411E-2E6C-B5DD-B123-F2D271E23BCE}"/>
              </a:ext>
            </a:extLst>
          </p:cNvPr>
          <p:cNvSpPr>
            <a:spLocks noGrp="1"/>
          </p:cNvSpPr>
          <p:nvPr>
            <p:ph type="title"/>
          </p:nvPr>
        </p:nvSpPr>
        <p:spPr>
          <a:xfrm>
            <a:off x="589492" y="1180800"/>
            <a:ext cx="9391906" cy="756000"/>
          </a:xfrm>
        </p:spPr>
        <p:txBody>
          <a:bodyPr/>
          <a:lstStyle/>
          <a:p>
            <a:r>
              <a:rPr lang="en-US"/>
              <a:t>50% of students use AI to cheat?</a:t>
            </a:r>
          </a:p>
        </p:txBody>
      </p:sp>
      <p:sp>
        <p:nvSpPr>
          <p:cNvPr id="4" name="Text Placeholder 3">
            <a:extLst>
              <a:ext uri="{FF2B5EF4-FFF2-40B4-BE49-F238E27FC236}">
                <a16:creationId xmlns:a16="http://schemas.microsoft.com/office/drawing/2014/main" id="{98924CF0-24B9-BBBB-91AD-E85C3518B547}"/>
              </a:ext>
            </a:extLst>
          </p:cNvPr>
          <p:cNvSpPr>
            <a:spLocks noGrp="1"/>
          </p:cNvSpPr>
          <p:nvPr>
            <p:ph type="body" sz="quarter" idx="11"/>
          </p:nvPr>
        </p:nvSpPr>
        <p:spPr/>
        <p:txBody>
          <a:bodyPr/>
          <a:lstStyle/>
          <a:p>
            <a:pPr marL="0" indent="0">
              <a:buNone/>
            </a:pPr>
            <a:r>
              <a:rPr lang="en-US"/>
              <a:t>A new report reveals that many young people aged 15 to 24 in Sweden use AI to cheat in school</a:t>
            </a:r>
          </a:p>
          <a:p>
            <a:r>
              <a:rPr lang="en-US" b="1"/>
              <a:t>54%</a:t>
            </a:r>
            <a:r>
              <a:rPr lang="en-US"/>
              <a:t> of the 1,000+ respondents admitted to using AI in a potentially unauthorized manner for schoolwork.</a:t>
            </a:r>
          </a:p>
          <a:p>
            <a:r>
              <a:rPr lang="en-US" b="1"/>
              <a:t>40%</a:t>
            </a:r>
            <a:r>
              <a:rPr lang="en-US"/>
              <a:t> were unsure about the existence of school rules regarding AI use.</a:t>
            </a:r>
          </a:p>
          <a:p>
            <a:r>
              <a:rPr lang="en-US" b="1"/>
              <a:t>33%</a:t>
            </a:r>
            <a:r>
              <a:rPr lang="en-US"/>
              <a:t> confirmed the presence of such rules.</a:t>
            </a:r>
          </a:p>
          <a:p>
            <a:r>
              <a:rPr lang="en-US" b="1"/>
              <a:t>27%</a:t>
            </a:r>
            <a:r>
              <a:rPr lang="en-US"/>
              <a:t> said there were no such rules.</a:t>
            </a:r>
          </a:p>
        </p:txBody>
      </p:sp>
      <p:pic>
        <p:nvPicPr>
          <p:cNvPr id="6" name="Picture 5">
            <a:extLst>
              <a:ext uri="{FF2B5EF4-FFF2-40B4-BE49-F238E27FC236}">
                <a16:creationId xmlns:a16="http://schemas.microsoft.com/office/drawing/2014/main" id="{2F1279B6-28DE-A406-A4D3-9426EFA55B75}"/>
              </a:ext>
            </a:extLst>
          </p:cNvPr>
          <p:cNvPicPr>
            <a:picLocks noChangeAspect="1"/>
          </p:cNvPicPr>
          <p:nvPr/>
        </p:nvPicPr>
        <p:blipFill>
          <a:blip r:embed="rId3"/>
          <a:stretch>
            <a:fillRect/>
          </a:stretch>
        </p:blipFill>
        <p:spPr>
          <a:xfrm>
            <a:off x="3386137" y="3433769"/>
            <a:ext cx="5419725" cy="3105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54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FAE03A-BFB0-A8BD-0E38-18201FBD7A5D}"/>
              </a:ext>
            </a:extLst>
          </p:cNvPr>
          <p:cNvSpPr>
            <a:spLocks noGrp="1"/>
          </p:cNvSpPr>
          <p:nvPr>
            <p:ph type="title"/>
          </p:nvPr>
        </p:nvSpPr>
        <p:spPr/>
        <p:txBody>
          <a:bodyPr/>
          <a:lstStyle/>
          <a:p>
            <a:r>
              <a:rPr lang="en-US"/>
              <a:t>Contents</a:t>
            </a:r>
          </a:p>
        </p:txBody>
      </p:sp>
      <p:sp>
        <p:nvSpPr>
          <p:cNvPr id="7" name="Content Placeholder 6">
            <a:extLst>
              <a:ext uri="{FF2B5EF4-FFF2-40B4-BE49-F238E27FC236}">
                <a16:creationId xmlns:a16="http://schemas.microsoft.com/office/drawing/2014/main" id="{E71A32FC-3C2C-503E-0FD5-030BE4C407F9}"/>
              </a:ext>
            </a:extLst>
          </p:cNvPr>
          <p:cNvSpPr>
            <a:spLocks noGrp="1"/>
          </p:cNvSpPr>
          <p:nvPr>
            <p:ph sz="half" idx="1"/>
          </p:nvPr>
        </p:nvSpPr>
        <p:spPr/>
        <p:txBody>
          <a:bodyPr/>
          <a:lstStyle/>
          <a:p>
            <a:r>
              <a:rPr lang="en-US"/>
              <a:t>Introduction – What is AI?</a:t>
            </a:r>
          </a:p>
          <a:p>
            <a:r>
              <a:rPr lang="en-US"/>
              <a:t>Considerations for teachers</a:t>
            </a:r>
          </a:p>
          <a:p>
            <a:r>
              <a:rPr lang="en-US"/>
              <a:t>Ethical guidelines</a:t>
            </a:r>
          </a:p>
          <a:p>
            <a:r>
              <a:rPr lang="en-US"/>
              <a:t>Examples </a:t>
            </a:r>
            <a:r>
              <a:rPr lang="en-US" dirty="0"/>
              <a:t>of AI in education</a:t>
            </a:r>
            <a:endParaRPr lang="en-US"/>
          </a:p>
          <a:p>
            <a:r>
              <a:rPr lang="en-US"/>
              <a:t>Examination</a:t>
            </a:r>
          </a:p>
        </p:txBody>
      </p:sp>
    </p:spTree>
    <p:extLst>
      <p:ext uri="{BB962C8B-B14F-4D97-AF65-F5344CB8AC3E}">
        <p14:creationId xmlns:p14="http://schemas.microsoft.com/office/powerpoint/2010/main" val="56845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E9F5D2-E0C7-B308-E68D-BACF438D83AB}"/>
              </a:ext>
            </a:extLst>
          </p:cNvPr>
          <p:cNvSpPr>
            <a:spLocks noGrp="1"/>
          </p:cNvSpPr>
          <p:nvPr>
            <p:ph type="body" sz="quarter" idx="11"/>
          </p:nvPr>
        </p:nvSpPr>
        <p:spPr/>
        <p:txBody>
          <a:bodyPr/>
          <a:lstStyle/>
          <a:p>
            <a:pPr marL="0" indent="0">
              <a:buNone/>
            </a:pPr>
            <a:r>
              <a:rPr lang="en-US">
                <a:latin typeface="-apple-system"/>
              </a:rPr>
              <a:t>T</a:t>
            </a:r>
            <a:r>
              <a:rPr lang="en-US" b="0" i="0">
                <a:effectLst/>
                <a:latin typeface="-apple-system"/>
              </a:rPr>
              <a:t>hree dimensions - Pedagogical, Governance, and Operational</a:t>
            </a:r>
          </a:p>
          <a:p>
            <a:r>
              <a:rPr lang="en-US" b="0" i="0">
                <a:effectLst/>
                <a:latin typeface="-apple-system"/>
              </a:rPr>
              <a:t>Pedagogical dimension focuses on using AI to improve teaching and learning outcomes</a:t>
            </a:r>
          </a:p>
          <a:p>
            <a:r>
              <a:rPr lang="en-US" b="0" i="0">
                <a:effectLst/>
                <a:latin typeface="-apple-system"/>
              </a:rPr>
              <a:t>Governance dimension tackles issues related to privacy, security, and accountability. </a:t>
            </a:r>
          </a:p>
          <a:p>
            <a:r>
              <a:rPr lang="en-US" b="0" i="0">
                <a:effectLst/>
                <a:latin typeface="-apple-system"/>
              </a:rPr>
              <a:t>Operational dimension addresses matters concerning infrastructure and training. </a:t>
            </a:r>
            <a:endParaRPr lang="sv-SE"/>
          </a:p>
        </p:txBody>
      </p:sp>
      <p:sp>
        <p:nvSpPr>
          <p:cNvPr id="2" name="Footer Placeholder 1">
            <a:extLst>
              <a:ext uri="{FF2B5EF4-FFF2-40B4-BE49-F238E27FC236}">
                <a16:creationId xmlns:a16="http://schemas.microsoft.com/office/drawing/2014/main" id="{074D0F74-8249-930E-E745-6D494B62FCAA}"/>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68F3860D-98B2-64F8-D2D0-E0207B26B61C}"/>
              </a:ext>
            </a:extLst>
          </p:cNvPr>
          <p:cNvSpPr>
            <a:spLocks noGrp="1"/>
          </p:cNvSpPr>
          <p:nvPr>
            <p:ph type="title"/>
          </p:nvPr>
        </p:nvSpPr>
        <p:spPr/>
        <p:txBody>
          <a:bodyPr/>
          <a:lstStyle/>
          <a:p>
            <a:r>
              <a:rPr lang="sv-SE"/>
              <a:t>AI policy </a:t>
            </a:r>
            <a:r>
              <a:rPr lang="sv-SE" err="1"/>
              <a:t>education</a:t>
            </a:r>
            <a:r>
              <a:rPr lang="sv-SE"/>
              <a:t> </a:t>
            </a:r>
            <a:r>
              <a:rPr lang="sv-SE" err="1"/>
              <a:t>framework</a:t>
            </a:r>
            <a:endParaRPr lang="sv-SE"/>
          </a:p>
        </p:txBody>
      </p:sp>
      <p:pic>
        <p:nvPicPr>
          <p:cNvPr id="6" name="Picture 5">
            <a:extLst>
              <a:ext uri="{FF2B5EF4-FFF2-40B4-BE49-F238E27FC236}">
                <a16:creationId xmlns:a16="http://schemas.microsoft.com/office/drawing/2014/main" id="{35074386-EB31-71DD-8607-FE744CD6A613}"/>
              </a:ext>
            </a:extLst>
          </p:cNvPr>
          <p:cNvPicPr>
            <a:picLocks noChangeAspect="1"/>
          </p:cNvPicPr>
          <p:nvPr/>
        </p:nvPicPr>
        <p:blipFill>
          <a:blip r:embed="rId3"/>
          <a:stretch>
            <a:fillRect/>
          </a:stretch>
        </p:blipFill>
        <p:spPr>
          <a:xfrm>
            <a:off x="2850602" y="741145"/>
            <a:ext cx="6490795" cy="5905099"/>
          </a:xfrm>
          <a:prstGeom prst="rect">
            <a:avLst/>
          </a:prstGeom>
          <a:effectLst>
            <a:outerShdw blurRad="50800" dist="38100" dir="2700000" algn="tl" rotWithShape="0">
              <a:prstClr val="black">
                <a:alpha val="40000"/>
              </a:prstClr>
            </a:outerShdw>
          </a:effectLst>
        </p:spPr>
      </p:pic>
      <p:pic>
        <p:nvPicPr>
          <p:cNvPr id="1026" name="Picture 2" descr="Fig. 1">
            <a:extLst>
              <a:ext uri="{FF2B5EF4-FFF2-40B4-BE49-F238E27FC236}">
                <a16:creationId xmlns:a16="http://schemas.microsoft.com/office/drawing/2014/main" id="{819DE1DE-7F9F-5F05-ADB5-221754C14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8062" y="264694"/>
            <a:ext cx="6275873" cy="63286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6"/>
                                        </p:tgtEl>
                                        <p:attrNameLst>
                                          <p:attrName>ppt_x</p:attrName>
                                        </p:attrNameLst>
                                      </p:cBhvr>
                                      <p:tavLst>
                                        <p:tav tm="0">
                                          <p:val>
                                            <p:strVal val="ppt_x"/>
                                          </p:val>
                                        </p:tav>
                                        <p:tav tm="100000">
                                          <p:val>
                                            <p:strVal val="ppt_x"/>
                                          </p:val>
                                        </p:tav>
                                      </p:tavLst>
                                    </p:anim>
                                    <p:anim calcmode="lin" valueType="num">
                                      <p:cBhvr additive="base">
                                        <p:cTn id="25" dur="500"/>
                                        <p:tgtEl>
                                          <p:spTgt spid="1026"/>
                                        </p:tgtEl>
                                        <p:attrNameLst>
                                          <p:attrName>ppt_y</p:attrName>
                                        </p:attrNameLst>
                                      </p:cBhvr>
                                      <p:tavLst>
                                        <p:tav tm="0">
                                          <p:val>
                                            <p:strVal val="ppt_y"/>
                                          </p:val>
                                        </p:tav>
                                        <p:tav tm="100000">
                                          <p:val>
                                            <p:strVal val="1+ppt_h/2"/>
                                          </p:val>
                                        </p:tav>
                                      </p:tavLst>
                                    </p:anim>
                                    <p:set>
                                      <p:cBhvr>
                                        <p:cTn id="2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840A0E-21DB-267D-D107-3FF232DEBEA5}"/>
              </a:ext>
            </a:extLst>
          </p:cNvPr>
          <p:cNvPicPr>
            <a:picLocks noChangeAspect="1"/>
          </p:cNvPicPr>
          <p:nvPr/>
        </p:nvPicPr>
        <p:blipFill>
          <a:blip r:embed="rId2"/>
          <a:stretch>
            <a:fillRect/>
          </a:stretch>
        </p:blipFill>
        <p:spPr>
          <a:xfrm>
            <a:off x="0" y="63169"/>
            <a:ext cx="12192000" cy="6731662"/>
          </a:xfrm>
          <a:prstGeom prst="rect">
            <a:avLst/>
          </a:prstGeom>
        </p:spPr>
      </p:pic>
    </p:spTree>
    <p:extLst>
      <p:ext uri="{BB962C8B-B14F-4D97-AF65-F5344CB8AC3E}">
        <p14:creationId xmlns:p14="http://schemas.microsoft.com/office/powerpoint/2010/main" val="41850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E7F3-AE55-FD61-A176-79220C8C9483}"/>
              </a:ext>
            </a:extLst>
          </p:cNvPr>
          <p:cNvSpPr>
            <a:spLocks noGrp="1"/>
          </p:cNvSpPr>
          <p:nvPr>
            <p:ph type="title"/>
          </p:nvPr>
        </p:nvSpPr>
        <p:spPr/>
        <p:txBody>
          <a:bodyPr/>
          <a:lstStyle/>
          <a:p>
            <a:r>
              <a:rPr lang="en-US"/>
              <a:t>Ethical guidelines</a:t>
            </a:r>
          </a:p>
        </p:txBody>
      </p:sp>
      <p:sp>
        <p:nvSpPr>
          <p:cNvPr id="3" name="Text Placeholder 2">
            <a:extLst>
              <a:ext uri="{FF2B5EF4-FFF2-40B4-BE49-F238E27FC236}">
                <a16:creationId xmlns:a16="http://schemas.microsoft.com/office/drawing/2014/main" id="{1D3D39C1-C580-5243-A65A-98926261BE0E}"/>
              </a:ext>
            </a:extLst>
          </p:cNvPr>
          <p:cNvSpPr>
            <a:spLocks noGrp="1"/>
          </p:cNvSpPr>
          <p:nvPr>
            <p:ph type="body" sz="quarter" idx="11"/>
          </p:nvPr>
        </p:nvSpPr>
        <p:spPr/>
        <p:txBody>
          <a:bodyPr/>
          <a:lstStyle/>
          <a:p>
            <a:r>
              <a:rPr lang="en-US"/>
              <a:t>European commission</a:t>
            </a:r>
          </a:p>
          <a:p>
            <a:pPr lvl="1"/>
            <a:r>
              <a:rPr lang="en-US"/>
              <a:t>Ethical guidelines on the use of artificial intelligence and data in teaching and learning for educators</a:t>
            </a:r>
          </a:p>
          <a:p>
            <a:pPr lvl="1"/>
            <a:r>
              <a:rPr lang="en-US"/>
              <a:t>Ethics guidelines for trustworthy AI</a:t>
            </a:r>
          </a:p>
          <a:p>
            <a:r>
              <a:rPr lang="sv-SE"/>
              <a:t>Ex. Från svenska lärosäten</a:t>
            </a:r>
          </a:p>
          <a:p>
            <a:pPr lvl="1"/>
            <a:r>
              <a:rPr lang="sv-SE"/>
              <a:t>“Vägledning om användning av AI-drivna </a:t>
            </a:r>
            <a:r>
              <a:rPr lang="sv-SE" err="1"/>
              <a:t>chattbotar</a:t>
            </a:r>
            <a:r>
              <a:rPr lang="sv-SE"/>
              <a:t> vid utbildning och forskning“ (SU)</a:t>
            </a:r>
          </a:p>
          <a:p>
            <a:pPr lvl="1"/>
            <a:r>
              <a:rPr lang="sv-SE"/>
              <a:t>“AI i undervisningen” (LU)</a:t>
            </a:r>
          </a:p>
          <a:p>
            <a:pPr lvl="1"/>
            <a:r>
              <a:rPr lang="sv-SE"/>
              <a:t>“</a:t>
            </a:r>
            <a:r>
              <a:rPr lang="sv-SE" b="0" i="0" dirty="0">
                <a:solidFill>
                  <a:srgbClr val="FFFFFF"/>
                </a:solidFill>
                <a:effectLst/>
              </a:rPr>
              <a:t>AI i högre utbildning</a:t>
            </a:r>
            <a:r>
              <a:rPr lang="sv-SE"/>
              <a:t>” (LNU)</a:t>
            </a:r>
          </a:p>
          <a:p>
            <a:r>
              <a:rPr lang="sv-SE"/>
              <a:t>UNESCO</a:t>
            </a:r>
          </a:p>
          <a:p>
            <a:pPr lvl="1"/>
            <a:r>
              <a:rPr lang="en-US" dirty="0"/>
              <a:t>Guidance for generative AI in education and research</a:t>
            </a:r>
          </a:p>
        </p:txBody>
      </p:sp>
    </p:spTree>
    <p:extLst>
      <p:ext uri="{BB962C8B-B14F-4D97-AF65-F5344CB8AC3E}">
        <p14:creationId xmlns:p14="http://schemas.microsoft.com/office/powerpoint/2010/main" val="262277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AECFB8-0CB1-3B6A-152E-6DFD94CB2E85}"/>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85B287C9-BFB8-AFDA-6B74-BFBFDE294BC5}"/>
              </a:ext>
            </a:extLst>
          </p:cNvPr>
          <p:cNvSpPr>
            <a:spLocks noGrp="1"/>
          </p:cNvSpPr>
          <p:nvPr>
            <p:ph type="title"/>
          </p:nvPr>
        </p:nvSpPr>
        <p:spPr/>
        <p:txBody>
          <a:bodyPr/>
          <a:lstStyle/>
          <a:p>
            <a:r>
              <a:rPr lang="en-US"/>
              <a:t>Ethical use of AI in education</a:t>
            </a:r>
          </a:p>
        </p:txBody>
      </p:sp>
      <p:sp>
        <p:nvSpPr>
          <p:cNvPr id="4" name="Text Placeholder 3">
            <a:extLst>
              <a:ext uri="{FF2B5EF4-FFF2-40B4-BE49-F238E27FC236}">
                <a16:creationId xmlns:a16="http://schemas.microsoft.com/office/drawing/2014/main" id="{FBFB657E-9956-1470-6393-96FB1ED9CF53}"/>
              </a:ext>
            </a:extLst>
          </p:cNvPr>
          <p:cNvSpPr>
            <a:spLocks noGrp="1"/>
          </p:cNvSpPr>
          <p:nvPr>
            <p:ph type="body" sz="quarter" idx="11"/>
          </p:nvPr>
        </p:nvSpPr>
        <p:spPr/>
        <p:txBody>
          <a:bodyPr/>
          <a:lstStyle/>
          <a:p>
            <a:r>
              <a:rPr lang="en-US" sz="1800"/>
              <a:t>Transparency: Educators must ensure transparency in the use of AI, including the data sources used, algorithms applied, and any decision-making processes.</a:t>
            </a:r>
          </a:p>
          <a:p>
            <a:r>
              <a:rPr lang="en-US" sz="1800"/>
              <a:t>Beneficence: The use of AI in education should aim to benefit students, teachers, and society as a whole.</a:t>
            </a:r>
          </a:p>
          <a:p>
            <a:r>
              <a:rPr lang="en-US" sz="1800"/>
              <a:t>Accountability: Educators must be accountable for the use of AI systems in education, and there should be clear lines of responsibility for any outcomes resulting from their use.</a:t>
            </a:r>
          </a:p>
          <a:p>
            <a:r>
              <a:rPr lang="en-US" sz="1800"/>
              <a:t>Professional responsibility: Teachers and educators must use AI in a responsible and professional manner, taking into account the potential impact on learners.</a:t>
            </a:r>
          </a:p>
          <a:p>
            <a:r>
              <a:rPr lang="en-US" sz="1800"/>
              <a:t>Security: AI systems used in education must be secure and protect against unauthorized access or misuse of data.</a:t>
            </a:r>
          </a:p>
          <a:p>
            <a:endParaRPr lang="en-US" sz="1800"/>
          </a:p>
        </p:txBody>
      </p:sp>
    </p:spTree>
    <p:extLst>
      <p:ext uri="{BB962C8B-B14F-4D97-AF65-F5344CB8AC3E}">
        <p14:creationId xmlns:p14="http://schemas.microsoft.com/office/powerpoint/2010/main" val="359045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AECFB8-0CB1-3B6A-152E-6DFD94CB2E85}"/>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85B287C9-BFB8-AFDA-6B74-BFBFDE294BC5}"/>
              </a:ext>
            </a:extLst>
          </p:cNvPr>
          <p:cNvSpPr>
            <a:spLocks noGrp="1"/>
          </p:cNvSpPr>
          <p:nvPr>
            <p:ph type="title"/>
          </p:nvPr>
        </p:nvSpPr>
        <p:spPr/>
        <p:txBody>
          <a:bodyPr/>
          <a:lstStyle/>
          <a:p>
            <a:r>
              <a:rPr lang="en-US"/>
              <a:t>Ethical use of AI in education</a:t>
            </a:r>
          </a:p>
        </p:txBody>
      </p:sp>
      <p:sp>
        <p:nvSpPr>
          <p:cNvPr id="4" name="Text Placeholder 3">
            <a:extLst>
              <a:ext uri="{FF2B5EF4-FFF2-40B4-BE49-F238E27FC236}">
                <a16:creationId xmlns:a16="http://schemas.microsoft.com/office/drawing/2014/main" id="{FBFB657E-9956-1470-6393-96FB1ED9CF53}"/>
              </a:ext>
            </a:extLst>
          </p:cNvPr>
          <p:cNvSpPr>
            <a:spLocks noGrp="1"/>
          </p:cNvSpPr>
          <p:nvPr>
            <p:ph type="body" sz="quarter" idx="11"/>
          </p:nvPr>
        </p:nvSpPr>
        <p:spPr/>
        <p:txBody>
          <a:bodyPr/>
          <a:lstStyle/>
          <a:p>
            <a:r>
              <a:rPr lang="en-US" sz="1800"/>
              <a:t>Respect for fundamental rights: AI systems must respect fundamental rights, including privacy, non-discrimination, and freedom of expression.</a:t>
            </a:r>
          </a:p>
          <a:p>
            <a:r>
              <a:rPr lang="en-US" sz="1800"/>
              <a:t>Fairness: AI systems must be designed to avoid and mitigate any bias or discrimination.</a:t>
            </a:r>
          </a:p>
          <a:p>
            <a:r>
              <a:rPr lang="en-US" sz="1800"/>
              <a:t>Inclusiveness: AI should be designed in a way that ensures that all learners can benefit equally, regardless of their background or abilities.</a:t>
            </a:r>
          </a:p>
          <a:p>
            <a:r>
              <a:rPr lang="en-US" sz="1800"/>
              <a:t>Accessibility: AI should be designed in a way that makes it accessible to all learners, including those with disabilities or other special needs.</a:t>
            </a:r>
          </a:p>
          <a:p>
            <a:r>
              <a:rPr lang="en-US" sz="1800"/>
              <a:t>Human oversight: AI should be used to support, not replace, human educators, and there should always be human oversight of any AI systems used in education.</a:t>
            </a:r>
          </a:p>
        </p:txBody>
      </p:sp>
    </p:spTree>
    <p:extLst>
      <p:ext uri="{BB962C8B-B14F-4D97-AF65-F5344CB8AC3E}">
        <p14:creationId xmlns:p14="http://schemas.microsoft.com/office/powerpoint/2010/main" val="356964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B4F1F8-4579-F769-3EB1-712EFE4B5CF0}"/>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47FE8816-B102-ABDC-3ACB-F5533303AAFF}"/>
              </a:ext>
            </a:extLst>
          </p:cNvPr>
          <p:cNvSpPr>
            <a:spLocks noGrp="1"/>
          </p:cNvSpPr>
          <p:nvPr>
            <p:ph type="title"/>
          </p:nvPr>
        </p:nvSpPr>
        <p:spPr>
          <a:xfrm>
            <a:off x="589492" y="1180800"/>
            <a:ext cx="11066702" cy="756000"/>
          </a:xfrm>
        </p:spPr>
        <p:txBody>
          <a:bodyPr/>
          <a:lstStyle/>
          <a:p>
            <a:r>
              <a:rPr lang="sv-SE"/>
              <a:t>UNESCO GUIDELINES for the </a:t>
            </a:r>
            <a:r>
              <a:rPr lang="sv-SE" err="1"/>
              <a:t>use</a:t>
            </a:r>
            <a:r>
              <a:rPr lang="sv-SE"/>
              <a:t> </a:t>
            </a:r>
            <a:r>
              <a:rPr lang="sv-SE" err="1"/>
              <a:t>of</a:t>
            </a:r>
            <a:r>
              <a:rPr lang="sv-SE"/>
              <a:t> generative </a:t>
            </a:r>
            <a:r>
              <a:rPr lang="sv-SE" err="1"/>
              <a:t>ai</a:t>
            </a:r>
            <a:r>
              <a:rPr lang="sv-SE"/>
              <a:t> in </a:t>
            </a:r>
            <a:r>
              <a:rPr lang="sv-SE" err="1"/>
              <a:t>education</a:t>
            </a:r>
            <a:r>
              <a:rPr lang="sv-SE"/>
              <a:t> and research</a:t>
            </a:r>
          </a:p>
        </p:txBody>
      </p:sp>
      <p:sp>
        <p:nvSpPr>
          <p:cNvPr id="4" name="Text Placeholder 3">
            <a:extLst>
              <a:ext uri="{FF2B5EF4-FFF2-40B4-BE49-F238E27FC236}">
                <a16:creationId xmlns:a16="http://schemas.microsoft.com/office/drawing/2014/main" id="{A35DFE81-4248-A8FF-F9E0-5DF4C12488D3}"/>
              </a:ext>
            </a:extLst>
          </p:cNvPr>
          <p:cNvSpPr>
            <a:spLocks noGrp="1"/>
          </p:cNvSpPr>
          <p:nvPr>
            <p:ph type="body" sz="quarter" idx="11"/>
          </p:nvPr>
        </p:nvSpPr>
        <p:spPr>
          <a:xfrm>
            <a:off x="589492" y="2465772"/>
            <a:ext cx="8602133" cy="3361613"/>
          </a:xfrm>
        </p:spPr>
        <p:txBody>
          <a:bodyPr/>
          <a:lstStyle/>
          <a:p>
            <a:r>
              <a:rPr lang="en-US" b="0" i="0">
                <a:effectLst/>
                <a:latin typeface="-apple-system"/>
              </a:rPr>
              <a:t>Develop policies that are </a:t>
            </a:r>
            <a:r>
              <a:rPr lang="en-US" b="0" i="0">
                <a:effectLst/>
                <a:highlight>
                  <a:srgbClr val="EBEBDF"/>
                </a:highlight>
                <a:latin typeface="-apple-system"/>
              </a:rPr>
              <a:t>human-</a:t>
            </a:r>
            <a:r>
              <a:rPr lang="en-US" b="0" i="0" err="1">
                <a:effectLst/>
                <a:highlight>
                  <a:srgbClr val="EBEBDF"/>
                </a:highlight>
                <a:latin typeface="-apple-system"/>
              </a:rPr>
              <a:t>centred</a:t>
            </a:r>
            <a:r>
              <a:rPr lang="en-US" b="0" i="0">
                <a:effectLst/>
                <a:latin typeface="-apple-system"/>
              </a:rPr>
              <a:t> and promote human agency, inclusion, equity, gender equality, cultural and linguistic diversity, as well as plural opinions and expressions. </a:t>
            </a:r>
          </a:p>
          <a:p>
            <a:r>
              <a:rPr lang="en-US" b="0" i="0">
                <a:effectLst/>
                <a:latin typeface="-apple-system"/>
              </a:rPr>
              <a:t>Identify and address </a:t>
            </a:r>
            <a:r>
              <a:rPr lang="en-US" b="0" i="0">
                <a:effectLst/>
                <a:highlight>
                  <a:srgbClr val="EBEBDF"/>
                </a:highlight>
                <a:latin typeface="-apple-system"/>
              </a:rPr>
              <a:t>ethical and policy issues</a:t>
            </a:r>
            <a:r>
              <a:rPr lang="en-US" b="0" i="0">
                <a:effectLst/>
                <a:latin typeface="-apple-system"/>
              </a:rPr>
              <a:t> around AI and generative AI, including issues related to privacy, bias, transparency, and accountability. </a:t>
            </a:r>
          </a:p>
          <a:p>
            <a:r>
              <a:rPr lang="en-US" b="0" i="0">
                <a:effectLst/>
                <a:latin typeface="-apple-system"/>
              </a:rPr>
              <a:t>Use simple, clear, and straightforward language when designing generative AI systems, and include context and examples to ensure that generated completions are </a:t>
            </a:r>
            <a:r>
              <a:rPr lang="en-US" b="0" i="0">
                <a:effectLst/>
                <a:highlight>
                  <a:srgbClr val="EBEBDF"/>
                </a:highlight>
                <a:latin typeface="-apple-system"/>
              </a:rPr>
              <a:t>relevant and meaningful</a:t>
            </a:r>
            <a:r>
              <a:rPr lang="en-US" b="0" i="0">
                <a:effectLst/>
                <a:latin typeface="-apple-system"/>
              </a:rPr>
              <a:t>.</a:t>
            </a:r>
          </a:p>
        </p:txBody>
      </p:sp>
    </p:spTree>
    <p:extLst>
      <p:ext uri="{BB962C8B-B14F-4D97-AF65-F5344CB8AC3E}">
        <p14:creationId xmlns:p14="http://schemas.microsoft.com/office/powerpoint/2010/main" val="404835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B4F1F8-4579-F769-3EB1-712EFE4B5CF0}"/>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47FE8816-B102-ABDC-3ACB-F5533303AAFF}"/>
              </a:ext>
            </a:extLst>
          </p:cNvPr>
          <p:cNvSpPr>
            <a:spLocks noGrp="1"/>
          </p:cNvSpPr>
          <p:nvPr>
            <p:ph type="title"/>
          </p:nvPr>
        </p:nvSpPr>
        <p:spPr>
          <a:xfrm>
            <a:off x="589492" y="1180800"/>
            <a:ext cx="11066702" cy="756000"/>
          </a:xfrm>
        </p:spPr>
        <p:txBody>
          <a:bodyPr/>
          <a:lstStyle/>
          <a:p>
            <a:r>
              <a:rPr lang="sv-SE"/>
              <a:t>UNESCO GUIDELINES for the </a:t>
            </a:r>
            <a:r>
              <a:rPr lang="sv-SE" err="1"/>
              <a:t>use</a:t>
            </a:r>
            <a:r>
              <a:rPr lang="sv-SE"/>
              <a:t> </a:t>
            </a:r>
            <a:r>
              <a:rPr lang="sv-SE" err="1"/>
              <a:t>of</a:t>
            </a:r>
            <a:r>
              <a:rPr lang="sv-SE"/>
              <a:t> generative </a:t>
            </a:r>
            <a:r>
              <a:rPr lang="sv-SE" err="1"/>
              <a:t>ai</a:t>
            </a:r>
            <a:r>
              <a:rPr lang="sv-SE"/>
              <a:t> in </a:t>
            </a:r>
            <a:r>
              <a:rPr lang="sv-SE" err="1"/>
              <a:t>education</a:t>
            </a:r>
            <a:r>
              <a:rPr lang="sv-SE"/>
              <a:t> and research</a:t>
            </a:r>
          </a:p>
        </p:txBody>
      </p:sp>
      <p:sp>
        <p:nvSpPr>
          <p:cNvPr id="4" name="Text Placeholder 3">
            <a:extLst>
              <a:ext uri="{FF2B5EF4-FFF2-40B4-BE49-F238E27FC236}">
                <a16:creationId xmlns:a16="http://schemas.microsoft.com/office/drawing/2014/main" id="{A35DFE81-4248-A8FF-F9E0-5DF4C12488D3}"/>
              </a:ext>
            </a:extLst>
          </p:cNvPr>
          <p:cNvSpPr>
            <a:spLocks noGrp="1"/>
          </p:cNvSpPr>
          <p:nvPr>
            <p:ph type="body" sz="quarter" idx="11"/>
          </p:nvPr>
        </p:nvSpPr>
        <p:spPr>
          <a:xfrm>
            <a:off x="589492" y="2465772"/>
            <a:ext cx="8602133" cy="3361613"/>
          </a:xfrm>
        </p:spPr>
        <p:txBody>
          <a:bodyPr/>
          <a:lstStyle/>
          <a:p>
            <a:r>
              <a:rPr lang="en-US" b="0" i="0">
                <a:effectLst/>
                <a:latin typeface="-apple-system"/>
              </a:rPr>
              <a:t>Develop </a:t>
            </a:r>
            <a:r>
              <a:rPr lang="en-US" b="0" i="0">
                <a:effectLst/>
                <a:highlight>
                  <a:srgbClr val="EBEBDF"/>
                </a:highlight>
                <a:latin typeface="-apple-system"/>
              </a:rPr>
              <a:t>comprehensive policy frameworks</a:t>
            </a:r>
            <a:r>
              <a:rPr lang="en-US" b="0" i="0">
                <a:effectLst/>
                <a:latin typeface="-apple-system"/>
              </a:rPr>
              <a:t> that regulate the use of generative AI in education and research, with a focus on promoting quality education, social equity, and inclusion.</a:t>
            </a:r>
          </a:p>
          <a:p>
            <a:r>
              <a:rPr lang="en-US" b="0" i="0">
                <a:effectLst/>
                <a:latin typeface="-apple-system"/>
              </a:rPr>
              <a:t>Ensure that policies are regularly </a:t>
            </a:r>
            <a:r>
              <a:rPr lang="en-US" b="0" i="0">
                <a:effectLst/>
                <a:highlight>
                  <a:srgbClr val="EBEBDF"/>
                </a:highlight>
                <a:latin typeface="-apple-system"/>
              </a:rPr>
              <a:t>reviewed</a:t>
            </a:r>
            <a:r>
              <a:rPr lang="en-US" b="0" i="0">
                <a:effectLst/>
                <a:latin typeface="-apple-system"/>
              </a:rPr>
              <a:t> and updated to keep pace with technological developments and changing societal needs. </a:t>
            </a:r>
          </a:p>
          <a:p>
            <a:r>
              <a:rPr lang="en-US" b="0" i="0">
                <a:effectLst/>
                <a:latin typeface="-apple-system"/>
              </a:rPr>
              <a:t>Foster </a:t>
            </a:r>
            <a:r>
              <a:rPr lang="en-US" b="0" i="0">
                <a:effectLst/>
                <a:highlight>
                  <a:srgbClr val="EBEBDF"/>
                </a:highlight>
                <a:latin typeface="-apple-system"/>
              </a:rPr>
              <a:t>collaboration</a:t>
            </a:r>
            <a:r>
              <a:rPr lang="en-US" b="0" i="0">
                <a:effectLst/>
                <a:latin typeface="-apple-system"/>
              </a:rPr>
              <a:t> and dialogue among stakeholders, including educators, researchers, policymakers, and civil society, to ensure that generative AI is used in ways that benefit society as a whole.</a:t>
            </a:r>
            <a:endParaRPr lang="sv-SE"/>
          </a:p>
        </p:txBody>
      </p:sp>
    </p:spTree>
    <p:extLst>
      <p:ext uri="{BB962C8B-B14F-4D97-AF65-F5344CB8AC3E}">
        <p14:creationId xmlns:p14="http://schemas.microsoft.com/office/powerpoint/2010/main" val="353110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605417-355F-5BA0-1223-96DD84008D84}"/>
              </a:ext>
            </a:extLst>
          </p:cNvPr>
          <p:cNvPicPr>
            <a:picLocks noChangeAspect="1"/>
          </p:cNvPicPr>
          <p:nvPr/>
        </p:nvPicPr>
        <p:blipFill>
          <a:blip r:embed="rId2"/>
          <a:stretch>
            <a:fillRect/>
          </a:stretch>
        </p:blipFill>
        <p:spPr>
          <a:xfrm>
            <a:off x="0" y="55393"/>
            <a:ext cx="12192000" cy="6747214"/>
          </a:xfrm>
          <a:prstGeom prst="rect">
            <a:avLst/>
          </a:prstGeom>
        </p:spPr>
      </p:pic>
    </p:spTree>
    <p:extLst>
      <p:ext uri="{BB962C8B-B14F-4D97-AF65-F5344CB8AC3E}">
        <p14:creationId xmlns:p14="http://schemas.microsoft.com/office/powerpoint/2010/main" val="2248527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5E7148-EA82-0509-1A30-603BB81F4389}"/>
              </a:ext>
            </a:extLst>
          </p:cNvPr>
          <p:cNvSpPr>
            <a:spLocks noGrp="1"/>
          </p:cNvSpPr>
          <p:nvPr>
            <p:ph type="title"/>
          </p:nvPr>
        </p:nvSpPr>
        <p:spPr/>
        <p:txBody>
          <a:bodyPr/>
          <a:lstStyle/>
          <a:p>
            <a:r>
              <a:rPr lang="en-US"/>
              <a:t>Examples of AI</a:t>
            </a:r>
            <a:br>
              <a:rPr lang="en-US"/>
            </a:br>
            <a:r>
              <a:rPr lang="en-US"/>
              <a:t>in education</a:t>
            </a:r>
          </a:p>
        </p:txBody>
      </p:sp>
      <p:sp>
        <p:nvSpPr>
          <p:cNvPr id="6" name="Text Placeholder 5">
            <a:extLst>
              <a:ext uri="{FF2B5EF4-FFF2-40B4-BE49-F238E27FC236}">
                <a16:creationId xmlns:a16="http://schemas.microsoft.com/office/drawing/2014/main" id="{BB3A1E50-52F2-E9A5-8A75-4C5751BC1E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3016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59F6BC-082E-5156-FB4C-8CD7055A48BE}"/>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B0684934-A7B6-3238-9B14-1CE9437B158D}"/>
              </a:ext>
            </a:extLst>
          </p:cNvPr>
          <p:cNvSpPr>
            <a:spLocks noGrp="1"/>
          </p:cNvSpPr>
          <p:nvPr>
            <p:ph type="title"/>
          </p:nvPr>
        </p:nvSpPr>
        <p:spPr/>
        <p:txBody>
          <a:bodyPr/>
          <a:lstStyle/>
          <a:p>
            <a:r>
              <a:rPr lang="en-US"/>
              <a:t>Private use only</a:t>
            </a:r>
          </a:p>
        </p:txBody>
      </p:sp>
      <p:sp>
        <p:nvSpPr>
          <p:cNvPr id="4" name="Text Placeholder 3">
            <a:extLst>
              <a:ext uri="{FF2B5EF4-FFF2-40B4-BE49-F238E27FC236}">
                <a16:creationId xmlns:a16="http://schemas.microsoft.com/office/drawing/2014/main" id="{3EAE6D95-89BC-093D-6312-ADAD44A1900B}"/>
              </a:ext>
            </a:extLst>
          </p:cNvPr>
          <p:cNvSpPr>
            <a:spLocks noGrp="1"/>
          </p:cNvSpPr>
          <p:nvPr>
            <p:ph type="body" sz="quarter" idx="11"/>
          </p:nvPr>
        </p:nvSpPr>
        <p:spPr>
          <a:xfrm>
            <a:off x="4755451" y="2427351"/>
            <a:ext cx="6795897" cy="2684146"/>
          </a:xfrm>
        </p:spPr>
        <p:txBody>
          <a:bodyPr/>
          <a:lstStyle/>
          <a:p>
            <a:r>
              <a:rPr lang="en-US"/>
              <a:t>JU does not supply any generative AI tools</a:t>
            </a:r>
          </a:p>
          <a:p>
            <a:r>
              <a:rPr lang="sv-SE"/>
              <a:t>No </a:t>
            </a:r>
            <a:r>
              <a:rPr lang="en-US"/>
              <a:t>tech</a:t>
            </a:r>
            <a:r>
              <a:rPr lang="sv-SE"/>
              <a:t> support from JU</a:t>
            </a:r>
          </a:p>
          <a:p>
            <a:r>
              <a:rPr lang="en-US"/>
              <a:t>Tools are used as a private person,</a:t>
            </a:r>
            <a:br>
              <a:rPr lang="en-US"/>
            </a:br>
            <a:r>
              <a:rPr lang="en-US"/>
              <a:t>not as a member of staff</a:t>
            </a:r>
            <a:endParaRPr lang="sv-SE"/>
          </a:p>
          <a:p>
            <a:r>
              <a:rPr lang="en-US"/>
              <a:t>Registration with private account needed</a:t>
            </a:r>
          </a:p>
          <a:p>
            <a:r>
              <a:rPr lang="en-US"/>
              <a:t>Ethical considerations</a:t>
            </a:r>
          </a:p>
          <a:p>
            <a:r>
              <a:rPr lang="en-US"/>
              <a:t>Data protection restrictions</a:t>
            </a:r>
          </a:p>
        </p:txBody>
      </p:sp>
      <p:pic>
        <p:nvPicPr>
          <p:cNvPr id="1026" name="Picture 2" descr="Exclamation mark - Free ui icons">
            <a:extLst>
              <a:ext uri="{FF2B5EF4-FFF2-40B4-BE49-F238E27FC236}">
                <a16:creationId xmlns:a16="http://schemas.microsoft.com/office/drawing/2014/main" id="{B88671B5-FC0F-297C-1876-88C3D8F9222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736" y="2000942"/>
            <a:ext cx="3864864" cy="386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A190E-28F0-E4B5-C0A6-FC40642CB22D}"/>
              </a:ext>
            </a:extLst>
          </p:cNvPr>
          <p:cNvSpPr>
            <a:spLocks noGrp="1"/>
          </p:cNvSpPr>
          <p:nvPr>
            <p:ph type="title"/>
          </p:nvPr>
        </p:nvSpPr>
        <p:spPr/>
        <p:txBody>
          <a:bodyPr/>
          <a:lstStyle/>
          <a:p>
            <a:r>
              <a:rPr lang="en-US"/>
              <a:t>Introduction</a:t>
            </a:r>
          </a:p>
        </p:txBody>
      </p:sp>
      <p:sp>
        <p:nvSpPr>
          <p:cNvPr id="4" name="Text Placeholder 3">
            <a:extLst>
              <a:ext uri="{FF2B5EF4-FFF2-40B4-BE49-F238E27FC236}">
                <a16:creationId xmlns:a16="http://schemas.microsoft.com/office/drawing/2014/main" id="{44E383D2-72DB-231E-AF0E-78A693310810}"/>
              </a:ext>
            </a:extLst>
          </p:cNvPr>
          <p:cNvSpPr>
            <a:spLocks noGrp="1"/>
          </p:cNvSpPr>
          <p:nvPr>
            <p:ph type="body" sz="quarter" idx="11"/>
          </p:nvPr>
        </p:nvSpPr>
        <p:spPr/>
        <p:txBody>
          <a:bodyPr/>
          <a:lstStyle/>
          <a:p>
            <a:r>
              <a:rPr lang="en-US"/>
              <a:t>What is AI?</a:t>
            </a:r>
          </a:p>
          <a:p>
            <a:r>
              <a:rPr lang="en-US"/>
              <a:t>Why the current hype?</a:t>
            </a:r>
          </a:p>
          <a:p>
            <a:r>
              <a:rPr lang="en-US"/>
              <a:t>What is generative AI?</a:t>
            </a:r>
          </a:p>
          <a:p>
            <a:r>
              <a:rPr lang="en-US"/>
              <a:t>Impact on education?</a:t>
            </a:r>
          </a:p>
        </p:txBody>
      </p:sp>
      <p:sp>
        <p:nvSpPr>
          <p:cNvPr id="2" name="Footer Placeholder 1">
            <a:extLst>
              <a:ext uri="{FF2B5EF4-FFF2-40B4-BE49-F238E27FC236}">
                <a16:creationId xmlns:a16="http://schemas.microsoft.com/office/drawing/2014/main" id="{CEB353F3-1CE3-9D5A-103A-58CEDF19986A}"/>
              </a:ext>
            </a:extLst>
          </p:cNvPr>
          <p:cNvSpPr>
            <a:spLocks noGrp="1"/>
          </p:cNvSpPr>
          <p:nvPr>
            <p:ph type="ftr" sz="quarter" idx="12"/>
          </p:nvPr>
        </p:nvSpPr>
        <p:spPr/>
        <p:txBody>
          <a:bodyPr/>
          <a:lstStyle/>
          <a:p>
            <a:endParaRPr lang="sv-SE"/>
          </a:p>
        </p:txBody>
      </p:sp>
    </p:spTree>
    <p:extLst>
      <p:ext uri="{BB962C8B-B14F-4D97-AF65-F5344CB8AC3E}">
        <p14:creationId xmlns:p14="http://schemas.microsoft.com/office/powerpoint/2010/main" val="14121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a:t>Parrot AI</a:t>
            </a:r>
          </a:p>
        </p:txBody>
      </p:sp>
      <p:pic>
        <p:nvPicPr>
          <p:cNvPr id="3" name="Picture 2">
            <a:extLst>
              <a:ext uri="{FF2B5EF4-FFF2-40B4-BE49-F238E27FC236}">
                <a16:creationId xmlns:a16="http://schemas.microsoft.com/office/drawing/2014/main" id="{3BE4DA4E-2B58-465C-5CD3-231623298DF6}"/>
              </a:ext>
            </a:extLst>
          </p:cNvPr>
          <p:cNvPicPr>
            <a:picLocks noChangeAspect="1"/>
          </p:cNvPicPr>
          <p:nvPr/>
        </p:nvPicPr>
        <p:blipFill>
          <a:blip r:embed="rId2"/>
          <a:stretch>
            <a:fillRect/>
          </a:stretch>
        </p:blipFill>
        <p:spPr>
          <a:xfrm>
            <a:off x="6103429" y="1579693"/>
            <a:ext cx="5508000" cy="3442499"/>
          </a:xfrm>
          <a:prstGeom prst="rect">
            <a:avLst/>
          </a:prstGeom>
          <a:noFill/>
        </p:spPr>
      </p:pic>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Free tool, GDPR compliant but servers outside EU.</a:t>
            </a:r>
          </a:p>
          <a:p>
            <a:r>
              <a:rPr lang="en-US"/>
              <a:t>Can join Zoom and Teams meetings, transcribe meetings, record screen and take action</a:t>
            </a:r>
          </a:p>
          <a:p>
            <a:r>
              <a:rPr lang="en-US"/>
              <a:t>Try it out: </a:t>
            </a:r>
            <a:br>
              <a:rPr lang="en-US"/>
            </a:br>
            <a:r>
              <a:rPr lang="en-US"/>
              <a:t>app.parrot.ai</a:t>
            </a:r>
          </a:p>
        </p:txBody>
      </p:sp>
      <p:pic>
        <p:nvPicPr>
          <p:cNvPr id="4" name="Picture 3">
            <a:extLst>
              <a:ext uri="{FF2B5EF4-FFF2-40B4-BE49-F238E27FC236}">
                <a16:creationId xmlns:a16="http://schemas.microsoft.com/office/drawing/2014/main" id="{58C2FA92-37A5-EC30-A9A6-B19BAA53D1F1}"/>
              </a:ext>
            </a:extLst>
          </p:cNvPr>
          <p:cNvPicPr>
            <a:picLocks noChangeAspect="1"/>
          </p:cNvPicPr>
          <p:nvPr/>
        </p:nvPicPr>
        <p:blipFill>
          <a:blip r:embed="rId3"/>
          <a:stretch>
            <a:fillRect/>
          </a:stretch>
        </p:blipFill>
        <p:spPr>
          <a:xfrm>
            <a:off x="6101167" y="1579693"/>
            <a:ext cx="5499982" cy="3442499"/>
          </a:xfrm>
          <a:prstGeom prst="rect">
            <a:avLst/>
          </a:prstGeom>
        </p:spPr>
      </p:pic>
    </p:spTree>
    <p:extLst>
      <p:ext uri="{BB962C8B-B14F-4D97-AF65-F5344CB8AC3E}">
        <p14:creationId xmlns:p14="http://schemas.microsoft.com/office/powerpoint/2010/main" val="320994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058A-CB47-26DD-2703-33EFF7CDB616}"/>
              </a:ext>
            </a:extLst>
          </p:cNvPr>
          <p:cNvPicPr>
            <a:picLocks noChangeAspect="1"/>
          </p:cNvPicPr>
          <p:nvPr/>
        </p:nvPicPr>
        <p:blipFill>
          <a:blip r:embed="rId2"/>
          <a:stretch>
            <a:fillRect/>
          </a:stretch>
        </p:blipFill>
        <p:spPr>
          <a:xfrm>
            <a:off x="1152525" y="628650"/>
            <a:ext cx="9886950" cy="5600700"/>
          </a:xfrm>
          <a:prstGeom prst="rect">
            <a:avLst/>
          </a:prstGeom>
        </p:spPr>
      </p:pic>
    </p:spTree>
    <p:extLst>
      <p:ext uri="{BB962C8B-B14F-4D97-AF65-F5344CB8AC3E}">
        <p14:creationId xmlns:p14="http://schemas.microsoft.com/office/powerpoint/2010/main" val="70036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err="1"/>
              <a:t>Phind</a:t>
            </a:r>
            <a:endParaRPr lang="en-US"/>
          </a:p>
        </p:txBody>
      </p:sp>
      <p:pic>
        <p:nvPicPr>
          <p:cNvPr id="3" name="Picture 2">
            <a:extLst>
              <a:ext uri="{FF2B5EF4-FFF2-40B4-BE49-F238E27FC236}">
                <a16:creationId xmlns:a16="http://schemas.microsoft.com/office/drawing/2014/main" id="{3BE4DA4E-2B58-465C-5CD3-231623298DF6}"/>
              </a:ext>
            </a:extLst>
          </p:cNvPr>
          <p:cNvPicPr>
            <a:picLocks noChangeAspect="1"/>
          </p:cNvPicPr>
          <p:nvPr/>
        </p:nvPicPr>
        <p:blipFill>
          <a:blip r:embed="rId2"/>
          <a:stretch>
            <a:fillRect/>
          </a:stretch>
        </p:blipFill>
        <p:spPr>
          <a:xfrm>
            <a:off x="6103429" y="1579693"/>
            <a:ext cx="5508000" cy="3442499"/>
          </a:xfrm>
          <a:prstGeom prst="rect">
            <a:avLst/>
          </a:prstGeom>
          <a:noFill/>
        </p:spPr>
      </p:pic>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AI based search tool for developers</a:t>
            </a:r>
          </a:p>
          <a:p>
            <a:r>
              <a:rPr lang="en-US"/>
              <a:t>No login needed</a:t>
            </a:r>
          </a:p>
          <a:p>
            <a:r>
              <a:rPr lang="en-US"/>
              <a:t>Answers all coding questions with recommendations and sample code</a:t>
            </a:r>
          </a:p>
          <a:p>
            <a:r>
              <a:rPr lang="en-US"/>
              <a:t>Try it out: </a:t>
            </a:r>
            <a:br>
              <a:rPr lang="en-US"/>
            </a:br>
            <a:r>
              <a:rPr lang="en-US"/>
              <a:t>phind.com</a:t>
            </a:r>
          </a:p>
        </p:txBody>
      </p:sp>
      <p:pic>
        <p:nvPicPr>
          <p:cNvPr id="4" name="Picture 3">
            <a:extLst>
              <a:ext uri="{FF2B5EF4-FFF2-40B4-BE49-F238E27FC236}">
                <a16:creationId xmlns:a16="http://schemas.microsoft.com/office/drawing/2014/main" id="{58C2FA92-37A5-EC30-A9A6-B19BAA53D1F1}"/>
              </a:ext>
            </a:extLst>
          </p:cNvPr>
          <p:cNvPicPr>
            <a:picLocks noChangeAspect="1"/>
          </p:cNvPicPr>
          <p:nvPr/>
        </p:nvPicPr>
        <p:blipFill>
          <a:blip r:embed="rId3"/>
          <a:stretch>
            <a:fillRect/>
          </a:stretch>
        </p:blipFill>
        <p:spPr>
          <a:xfrm>
            <a:off x="6101167" y="1579693"/>
            <a:ext cx="5499982" cy="3442499"/>
          </a:xfrm>
          <a:prstGeom prst="rect">
            <a:avLst/>
          </a:prstGeom>
        </p:spPr>
      </p:pic>
      <p:pic>
        <p:nvPicPr>
          <p:cNvPr id="2" name="Picture 1">
            <a:extLst>
              <a:ext uri="{FF2B5EF4-FFF2-40B4-BE49-F238E27FC236}">
                <a16:creationId xmlns:a16="http://schemas.microsoft.com/office/drawing/2014/main" id="{F749882F-B0A8-A0D9-F0ED-F7DBF1C4AEB6}"/>
              </a:ext>
            </a:extLst>
          </p:cNvPr>
          <p:cNvPicPr>
            <a:picLocks noChangeAspect="1"/>
          </p:cNvPicPr>
          <p:nvPr/>
        </p:nvPicPr>
        <p:blipFill>
          <a:blip r:embed="rId4"/>
          <a:stretch>
            <a:fillRect/>
          </a:stretch>
        </p:blipFill>
        <p:spPr>
          <a:xfrm>
            <a:off x="5961888" y="1558800"/>
            <a:ext cx="5649541" cy="3467372"/>
          </a:xfrm>
          <a:prstGeom prst="rect">
            <a:avLst/>
          </a:prstGeom>
        </p:spPr>
      </p:pic>
    </p:spTree>
    <p:extLst>
      <p:ext uri="{BB962C8B-B14F-4D97-AF65-F5344CB8AC3E}">
        <p14:creationId xmlns:p14="http://schemas.microsoft.com/office/powerpoint/2010/main" val="347296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4FB936-EF05-DEA9-173B-9B0D5BD33A77}"/>
              </a:ext>
            </a:extLst>
          </p:cNvPr>
          <p:cNvPicPr>
            <a:picLocks noChangeAspect="1"/>
          </p:cNvPicPr>
          <p:nvPr/>
        </p:nvPicPr>
        <p:blipFill>
          <a:blip r:embed="rId2"/>
          <a:stretch>
            <a:fillRect/>
          </a:stretch>
        </p:blipFill>
        <p:spPr>
          <a:xfrm>
            <a:off x="1953870" y="0"/>
            <a:ext cx="8284259" cy="6858000"/>
          </a:xfrm>
          <a:prstGeom prst="rect">
            <a:avLst/>
          </a:prstGeom>
        </p:spPr>
      </p:pic>
    </p:spTree>
    <p:extLst>
      <p:ext uri="{BB962C8B-B14F-4D97-AF65-F5344CB8AC3E}">
        <p14:creationId xmlns:p14="http://schemas.microsoft.com/office/powerpoint/2010/main" val="3951180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1" y="1180800"/>
            <a:ext cx="5294473" cy="756000"/>
          </a:xfrm>
        </p:spPr>
        <p:txBody>
          <a:bodyPr/>
          <a:lstStyle/>
          <a:p>
            <a:r>
              <a:rPr lang="en-US"/>
              <a:t>CHATPDF</a:t>
            </a:r>
          </a:p>
        </p:txBody>
      </p:sp>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Train ChatGPT on your own specific text</a:t>
            </a:r>
          </a:p>
          <a:p>
            <a:r>
              <a:rPr lang="en-US"/>
              <a:t>No login needed, only to save chats</a:t>
            </a:r>
          </a:p>
          <a:p>
            <a:r>
              <a:rPr lang="en-US"/>
              <a:t>PDF is never shared, but cloud storage is used</a:t>
            </a:r>
          </a:p>
          <a:p>
            <a:r>
              <a:rPr lang="en-US"/>
              <a:t>Try it out: </a:t>
            </a:r>
            <a:br>
              <a:rPr lang="en-US"/>
            </a:br>
            <a:r>
              <a:rPr lang="en-US"/>
              <a:t>chatpdf.com</a:t>
            </a:r>
          </a:p>
        </p:txBody>
      </p:sp>
      <p:pic>
        <p:nvPicPr>
          <p:cNvPr id="7" name="Picture 6">
            <a:extLst>
              <a:ext uri="{FF2B5EF4-FFF2-40B4-BE49-F238E27FC236}">
                <a16:creationId xmlns:a16="http://schemas.microsoft.com/office/drawing/2014/main" id="{4A910612-0F2B-EC5A-08A0-91714DA7BA4D}"/>
              </a:ext>
            </a:extLst>
          </p:cNvPr>
          <p:cNvPicPr>
            <a:picLocks noChangeAspect="1"/>
          </p:cNvPicPr>
          <p:nvPr/>
        </p:nvPicPr>
        <p:blipFill>
          <a:blip r:embed="rId2"/>
          <a:stretch>
            <a:fillRect/>
          </a:stretch>
        </p:blipFill>
        <p:spPr>
          <a:xfrm>
            <a:off x="6308038" y="1804945"/>
            <a:ext cx="5412399" cy="3006071"/>
          </a:xfrm>
          <a:prstGeom prst="rect">
            <a:avLst/>
          </a:prstGeom>
        </p:spPr>
      </p:pic>
    </p:spTree>
    <p:extLst>
      <p:ext uri="{BB962C8B-B14F-4D97-AF65-F5344CB8AC3E}">
        <p14:creationId xmlns:p14="http://schemas.microsoft.com/office/powerpoint/2010/main" val="3474821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a:t>Slides AI</a:t>
            </a:r>
          </a:p>
        </p:txBody>
      </p:sp>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Create slides from text automagically</a:t>
            </a:r>
          </a:p>
          <a:p>
            <a:r>
              <a:rPr lang="en-US"/>
              <a:t>Works with Google</a:t>
            </a:r>
          </a:p>
          <a:p>
            <a:r>
              <a:rPr lang="en-US"/>
              <a:t>Data collection, paid for more than 3 slides per month</a:t>
            </a:r>
          </a:p>
          <a:p>
            <a:r>
              <a:rPr lang="en-US"/>
              <a:t>Try it out: </a:t>
            </a:r>
            <a:br>
              <a:rPr lang="en-US"/>
            </a:br>
            <a:r>
              <a:rPr lang="en-US"/>
              <a:t>slidesai.io</a:t>
            </a:r>
          </a:p>
        </p:txBody>
      </p:sp>
      <p:pic>
        <p:nvPicPr>
          <p:cNvPr id="7" name="Picture 6">
            <a:extLst>
              <a:ext uri="{FF2B5EF4-FFF2-40B4-BE49-F238E27FC236}">
                <a16:creationId xmlns:a16="http://schemas.microsoft.com/office/drawing/2014/main" id="{7A594F13-AAF0-0476-2C60-CA64470F0269}"/>
              </a:ext>
            </a:extLst>
          </p:cNvPr>
          <p:cNvPicPr>
            <a:picLocks noChangeAspect="1"/>
          </p:cNvPicPr>
          <p:nvPr/>
        </p:nvPicPr>
        <p:blipFill>
          <a:blip r:embed="rId2"/>
          <a:stretch>
            <a:fillRect/>
          </a:stretch>
        </p:blipFill>
        <p:spPr>
          <a:xfrm>
            <a:off x="6115240" y="1558800"/>
            <a:ext cx="5295328" cy="3060137"/>
          </a:xfrm>
          <a:prstGeom prst="rect">
            <a:avLst/>
          </a:prstGeom>
        </p:spPr>
      </p:pic>
    </p:spTree>
    <p:extLst>
      <p:ext uri="{BB962C8B-B14F-4D97-AF65-F5344CB8AC3E}">
        <p14:creationId xmlns:p14="http://schemas.microsoft.com/office/powerpoint/2010/main" val="3833788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err="1"/>
              <a:t>Quillbot</a:t>
            </a:r>
            <a:endParaRPr lang="en-US"/>
          </a:p>
        </p:txBody>
      </p:sp>
      <p:pic>
        <p:nvPicPr>
          <p:cNvPr id="3" name="Picture 2">
            <a:extLst>
              <a:ext uri="{FF2B5EF4-FFF2-40B4-BE49-F238E27FC236}">
                <a16:creationId xmlns:a16="http://schemas.microsoft.com/office/drawing/2014/main" id="{3BE4DA4E-2B58-465C-5CD3-231623298DF6}"/>
              </a:ext>
            </a:extLst>
          </p:cNvPr>
          <p:cNvPicPr>
            <a:picLocks noChangeAspect="1"/>
          </p:cNvPicPr>
          <p:nvPr/>
        </p:nvPicPr>
        <p:blipFill>
          <a:blip r:embed="rId2"/>
          <a:stretch>
            <a:fillRect/>
          </a:stretch>
        </p:blipFill>
        <p:spPr>
          <a:xfrm>
            <a:off x="6103429" y="1579693"/>
            <a:ext cx="5508000" cy="3442499"/>
          </a:xfrm>
          <a:prstGeom prst="rect">
            <a:avLst/>
          </a:prstGeom>
          <a:noFill/>
        </p:spPr>
      </p:pic>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dirty="0"/>
              <a:t>Paraphrase, check grammar, plagiarism, </a:t>
            </a:r>
            <a:r>
              <a:rPr lang="en-US" dirty="0" err="1"/>
              <a:t>summarise</a:t>
            </a:r>
            <a:r>
              <a:rPr lang="en-US" dirty="0"/>
              <a:t>, co-write, generate citations, suggest references </a:t>
            </a:r>
          </a:p>
          <a:p>
            <a:r>
              <a:rPr lang="en-US" dirty="0"/>
              <a:t>No login needed, paid version</a:t>
            </a:r>
          </a:p>
          <a:p>
            <a:r>
              <a:rPr lang="en-US" dirty="0"/>
              <a:t>Data collection</a:t>
            </a:r>
          </a:p>
          <a:p>
            <a:r>
              <a:rPr lang="en-US" dirty="0"/>
              <a:t>Try it out: </a:t>
            </a:r>
            <a:br>
              <a:rPr lang="en-US" dirty="0"/>
            </a:br>
            <a:r>
              <a:rPr lang="en-US" dirty="0"/>
              <a:t>quillbot.com</a:t>
            </a:r>
          </a:p>
        </p:txBody>
      </p:sp>
      <p:pic>
        <p:nvPicPr>
          <p:cNvPr id="4" name="Picture 3">
            <a:extLst>
              <a:ext uri="{FF2B5EF4-FFF2-40B4-BE49-F238E27FC236}">
                <a16:creationId xmlns:a16="http://schemas.microsoft.com/office/drawing/2014/main" id="{58C2FA92-37A5-EC30-A9A6-B19BAA53D1F1}"/>
              </a:ext>
            </a:extLst>
          </p:cNvPr>
          <p:cNvPicPr>
            <a:picLocks noChangeAspect="1"/>
          </p:cNvPicPr>
          <p:nvPr/>
        </p:nvPicPr>
        <p:blipFill>
          <a:blip r:embed="rId3"/>
          <a:stretch>
            <a:fillRect/>
          </a:stretch>
        </p:blipFill>
        <p:spPr>
          <a:xfrm>
            <a:off x="6101167" y="1579693"/>
            <a:ext cx="5499982" cy="3442499"/>
          </a:xfrm>
          <a:prstGeom prst="rect">
            <a:avLst/>
          </a:prstGeom>
        </p:spPr>
      </p:pic>
      <p:pic>
        <p:nvPicPr>
          <p:cNvPr id="2" name="Picture 1">
            <a:extLst>
              <a:ext uri="{FF2B5EF4-FFF2-40B4-BE49-F238E27FC236}">
                <a16:creationId xmlns:a16="http://schemas.microsoft.com/office/drawing/2014/main" id="{F749882F-B0A8-A0D9-F0ED-F7DBF1C4AEB6}"/>
              </a:ext>
            </a:extLst>
          </p:cNvPr>
          <p:cNvPicPr>
            <a:picLocks noChangeAspect="1"/>
          </p:cNvPicPr>
          <p:nvPr/>
        </p:nvPicPr>
        <p:blipFill>
          <a:blip r:embed="rId4"/>
          <a:stretch>
            <a:fillRect/>
          </a:stretch>
        </p:blipFill>
        <p:spPr>
          <a:xfrm>
            <a:off x="5961888" y="1558800"/>
            <a:ext cx="5649541" cy="3467372"/>
          </a:xfrm>
          <a:prstGeom prst="rect">
            <a:avLst/>
          </a:prstGeom>
        </p:spPr>
      </p:pic>
      <p:pic>
        <p:nvPicPr>
          <p:cNvPr id="7" name="Picture 6">
            <a:extLst>
              <a:ext uri="{FF2B5EF4-FFF2-40B4-BE49-F238E27FC236}">
                <a16:creationId xmlns:a16="http://schemas.microsoft.com/office/drawing/2014/main" id="{BA09EEA8-D9DE-5E7B-9893-9B2CCDBB3ED9}"/>
              </a:ext>
            </a:extLst>
          </p:cNvPr>
          <p:cNvPicPr>
            <a:picLocks noChangeAspect="1"/>
          </p:cNvPicPr>
          <p:nvPr/>
        </p:nvPicPr>
        <p:blipFill>
          <a:blip r:embed="rId5"/>
          <a:stretch>
            <a:fillRect/>
          </a:stretch>
        </p:blipFill>
        <p:spPr>
          <a:xfrm>
            <a:off x="6382512" y="1558800"/>
            <a:ext cx="5218637" cy="3458505"/>
          </a:xfrm>
          <a:prstGeom prst="rect">
            <a:avLst/>
          </a:prstGeom>
        </p:spPr>
      </p:pic>
    </p:spTree>
    <p:extLst>
      <p:ext uri="{BB962C8B-B14F-4D97-AF65-F5344CB8AC3E}">
        <p14:creationId xmlns:p14="http://schemas.microsoft.com/office/powerpoint/2010/main" val="444208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8C79E-D651-D877-5779-A1269B14F4E0}"/>
              </a:ext>
            </a:extLst>
          </p:cNvPr>
          <p:cNvPicPr>
            <a:picLocks noChangeAspect="1"/>
          </p:cNvPicPr>
          <p:nvPr/>
        </p:nvPicPr>
        <p:blipFill>
          <a:blip r:embed="rId2"/>
          <a:stretch>
            <a:fillRect/>
          </a:stretch>
        </p:blipFill>
        <p:spPr>
          <a:xfrm>
            <a:off x="0" y="447744"/>
            <a:ext cx="12192000" cy="5962511"/>
          </a:xfrm>
          <a:prstGeom prst="rect">
            <a:avLst/>
          </a:prstGeom>
        </p:spPr>
      </p:pic>
    </p:spTree>
    <p:extLst>
      <p:ext uri="{BB962C8B-B14F-4D97-AF65-F5344CB8AC3E}">
        <p14:creationId xmlns:p14="http://schemas.microsoft.com/office/powerpoint/2010/main" val="256226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a:t>JENNI</a:t>
            </a:r>
          </a:p>
        </p:txBody>
      </p:sp>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Academic Paper Writing</a:t>
            </a:r>
          </a:p>
          <a:p>
            <a:r>
              <a:rPr lang="en-US"/>
              <a:t>Writing assistant</a:t>
            </a:r>
          </a:p>
          <a:p>
            <a:r>
              <a:rPr lang="en-US"/>
              <a:t>Login needed</a:t>
            </a:r>
          </a:p>
          <a:p>
            <a:r>
              <a:rPr lang="en-US"/>
              <a:t>Not GDPR compliant</a:t>
            </a:r>
          </a:p>
          <a:p>
            <a:r>
              <a:rPr lang="en-US"/>
              <a:t>Try it out: </a:t>
            </a:r>
            <a:br>
              <a:rPr lang="en-US"/>
            </a:br>
            <a:r>
              <a:rPr lang="en-US"/>
              <a:t>app.jenni.ai</a:t>
            </a:r>
          </a:p>
        </p:txBody>
      </p:sp>
      <p:pic>
        <p:nvPicPr>
          <p:cNvPr id="4" name="Picture 3">
            <a:extLst>
              <a:ext uri="{FF2B5EF4-FFF2-40B4-BE49-F238E27FC236}">
                <a16:creationId xmlns:a16="http://schemas.microsoft.com/office/drawing/2014/main" id="{F0B5F346-A780-F942-DBD5-A8E7826C15ED}"/>
              </a:ext>
            </a:extLst>
          </p:cNvPr>
          <p:cNvPicPr>
            <a:picLocks noChangeAspect="1"/>
          </p:cNvPicPr>
          <p:nvPr/>
        </p:nvPicPr>
        <p:blipFill>
          <a:blip r:embed="rId2"/>
          <a:stretch>
            <a:fillRect/>
          </a:stretch>
        </p:blipFill>
        <p:spPr>
          <a:xfrm>
            <a:off x="5712292" y="1773170"/>
            <a:ext cx="6242814" cy="3484285"/>
          </a:xfrm>
          <a:prstGeom prst="rect">
            <a:avLst/>
          </a:prstGeom>
        </p:spPr>
      </p:pic>
    </p:spTree>
    <p:extLst>
      <p:ext uri="{BB962C8B-B14F-4D97-AF65-F5344CB8AC3E}">
        <p14:creationId xmlns:p14="http://schemas.microsoft.com/office/powerpoint/2010/main" val="4257407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02FF88-EF6C-EA54-5AE9-C08B6D0081B8}"/>
              </a:ext>
            </a:extLst>
          </p:cNvPr>
          <p:cNvPicPr>
            <a:picLocks noChangeAspect="1"/>
          </p:cNvPicPr>
          <p:nvPr/>
        </p:nvPicPr>
        <p:blipFill>
          <a:blip r:embed="rId2"/>
          <a:stretch>
            <a:fillRect/>
          </a:stretch>
        </p:blipFill>
        <p:spPr>
          <a:xfrm>
            <a:off x="0" y="414635"/>
            <a:ext cx="12192000" cy="6028729"/>
          </a:xfrm>
          <a:prstGeom prst="rect">
            <a:avLst/>
          </a:prstGeom>
        </p:spPr>
      </p:pic>
    </p:spTree>
    <p:extLst>
      <p:ext uri="{BB962C8B-B14F-4D97-AF65-F5344CB8AC3E}">
        <p14:creationId xmlns:p14="http://schemas.microsoft.com/office/powerpoint/2010/main" val="317874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535BA7-C96B-5B88-6812-D648DB6BE603}"/>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61454581-B55C-F0D3-ED11-EE81F28BCF4D}"/>
              </a:ext>
            </a:extLst>
          </p:cNvPr>
          <p:cNvSpPr>
            <a:spLocks noGrp="1"/>
          </p:cNvSpPr>
          <p:nvPr>
            <p:ph type="title"/>
          </p:nvPr>
        </p:nvSpPr>
        <p:spPr/>
        <p:txBody>
          <a:bodyPr/>
          <a:lstStyle/>
          <a:p>
            <a:r>
              <a:rPr lang="en-US"/>
              <a:t>What is AI?</a:t>
            </a:r>
          </a:p>
        </p:txBody>
      </p:sp>
      <p:sp>
        <p:nvSpPr>
          <p:cNvPr id="4" name="Text Placeholder 3">
            <a:extLst>
              <a:ext uri="{FF2B5EF4-FFF2-40B4-BE49-F238E27FC236}">
                <a16:creationId xmlns:a16="http://schemas.microsoft.com/office/drawing/2014/main" id="{5BEA445A-88DB-9AAE-599B-5EE00DA70788}"/>
              </a:ext>
            </a:extLst>
          </p:cNvPr>
          <p:cNvSpPr>
            <a:spLocks noGrp="1"/>
          </p:cNvSpPr>
          <p:nvPr>
            <p:ph type="body" sz="quarter" idx="11"/>
          </p:nvPr>
        </p:nvSpPr>
        <p:spPr/>
        <p:txBody>
          <a:bodyPr/>
          <a:lstStyle/>
          <a:p>
            <a:r>
              <a:rPr lang="en-US"/>
              <a:t>Artificial Intelligence: Several methods of building models that can solve tasks</a:t>
            </a:r>
          </a:p>
          <a:p>
            <a:pPr lvl="1"/>
            <a:r>
              <a:rPr lang="en-US"/>
              <a:t>Speech recognition</a:t>
            </a:r>
          </a:p>
          <a:p>
            <a:pPr lvl="1"/>
            <a:r>
              <a:rPr lang="en-US"/>
              <a:t>Spam filter</a:t>
            </a:r>
          </a:p>
          <a:p>
            <a:pPr lvl="1"/>
            <a:r>
              <a:rPr lang="en-US"/>
              <a:t>Translation</a:t>
            </a:r>
          </a:p>
          <a:p>
            <a:pPr lvl="1"/>
            <a:r>
              <a:rPr lang="en-US"/>
              <a:t>Games</a:t>
            </a:r>
          </a:p>
          <a:p>
            <a:pPr lvl="1"/>
            <a:r>
              <a:rPr lang="en-US"/>
              <a:t>Robotic vehicles</a:t>
            </a:r>
          </a:p>
          <a:p>
            <a:pPr lvl="1"/>
            <a:r>
              <a:rPr lang="en-US"/>
              <a:t>…</a:t>
            </a:r>
          </a:p>
          <a:p>
            <a:r>
              <a:rPr lang="en-US"/>
              <a:t>1950 – </a:t>
            </a:r>
          </a:p>
          <a:p>
            <a:endParaRPr lang="en-US"/>
          </a:p>
        </p:txBody>
      </p:sp>
    </p:spTree>
    <p:extLst>
      <p:ext uri="{BB962C8B-B14F-4D97-AF65-F5344CB8AC3E}">
        <p14:creationId xmlns:p14="http://schemas.microsoft.com/office/powerpoint/2010/main" val="209807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a:t>Semantic Scholar</a:t>
            </a:r>
          </a:p>
        </p:txBody>
      </p:sp>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AI based search algorithms for finding relevant academic articles</a:t>
            </a:r>
          </a:p>
          <a:p>
            <a:r>
              <a:rPr lang="en-US"/>
              <a:t>No login needed, free account for creating “research feeds”</a:t>
            </a:r>
          </a:p>
          <a:p>
            <a:r>
              <a:rPr lang="en-US"/>
              <a:t>Try it out: </a:t>
            </a:r>
            <a:br>
              <a:rPr lang="en-US"/>
            </a:br>
            <a:r>
              <a:rPr lang="en-US"/>
              <a:t>semanticscholar.org</a:t>
            </a:r>
          </a:p>
        </p:txBody>
      </p:sp>
      <p:pic>
        <p:nvPicPr>
          <p:cNvPr id="6" name="Picture 5">
            <a:extLst>
              <a:ext uri="{FF2B5EF4-FFF2-40B4-BE49-F238E27FC236}">
                <a16:creationId xmlns:a16="http://schemas.microsoft.com/office/drawing/2014/main" id="{B58EAB22-7B49-FCA2-3A3E-EFB946E33848}"/>
              </a:ext>
            </a:extLst>
          </p:cNvPr>
          <p:cNvPicPr>
            <a:picLocks noChangeAspect="1"/>
          </p:cNvPicPr>
          <p:nvPr/>
        </p:nvPicPr>
        <p:blipFill>
          <a:blip r:embed="rId2"/>
          <a:stretch>
            <a:fillRect/>
          </a:stretch>
        </p:blipFill>
        <p:spPr>
          <a:xfrm>
            <a:off x="6089832" y="2218957"/>
            <a:ext cx="6102168" cy="3202128"/>
          </a:xfrm>
          <a:prstGeom prst="rect">
            <a:avLst/>
          </a:prstGeom>
        </p:spPr>
      </p:pic>
    </p:spTree>
    <p:extLst>
      <p:ext uri="{BB962C8B-B14F-4D97-AF65-F5344CB8AC3E}">
        <p14:creationId xmlns:p14="http://schemas.microsoft.com/office/powerpoint/2010/main" val="65377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a:t>Elicit</a:t>
            </a:r>
          </a:p>
        </p:txBody>
      </p:sp>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AI research assistant</a:t>
            </a:r>
          </a:p>
          <a:p>
            <a:r>
              <a:rPr lang="en-US"/>
              <a:t>Create abstract summaries per article, </a:t>
            </a:r>
            <a:r>
              <a:rPr lang="en-US" err="1"/>
              <a:t>summarise</a:t>
            </a:r>
            <a:r>
              <a:rPr lang="en-US"/>
              <a:t> all papers, specify outcomes, search similarities and differences, etc.</a:t>
            </a:r>
          </a:p>
          <a:p>
            <a:r>
              <a:rPr lang="en-US"/>
              <a:t>Login needed</a:t>
            </a:r>
          </a:p>
          <a:p>
            <a:r>
              <a:rPr lang="en-US"/>
              <a:t>Try it out: </a:t>
            </a:r>
            <a:br>
              <a:rPr lang="en-US"/>
            </a:br>
            <a:r>
              <a:rPr lang="en-US"/>
              <a:t>elicit.org</a:t>
            </a:r>
          </a:p>
        </p:txBody>
      </p:sp>
      <p:pic>
        <p:nvPicPr>
          <p:cNvPr id="3" name="Picture 2">
            <a:extLst>
              <a:ext uri="{FF2B5EF4-FFF2-40B4-BE49-F238E27FC236}">
                <a16:creationId xmlns:a16="http://schemas.microsoft.com/office/drawing/2014/main" id="{6EA82E29-42F0-4D48-69FD-3556BA2D596A}"/>
              </a:ext>
            </a:extLst>
          </p:cNvPr>
          <p:cNvPicPr>
            <a:picLocks noChangeAspect="1"/>
          </p:cNvPicPr>
          <p:nvPr/>
        </p:nvPicPr>
        <p:blipFill>
          <a:blip r:embed="rId2"/>
          <a:stretch>
            <a:fillRect/>
          </a:stretch>
        </p:blipFill>
        <p:spPr>
          <a:xfrm>
            <a:off x="6096000" y="1615848"/>
            <a:ext cx="5944685" cy="3805237"/>
          </a:xfrm>
          <a:prstGeom prst="rect">
            <a:avLst/>
          </a:prstGeom>
        </p:spPr>
      </p:pic>
    </p:spTree>
    <p:extLst>
      <p:ext uri="{BB962C8B-B14F-4D97-AF65-F5344CB8AC3E}">
        <p14:creationId xmlns:p14="http://schemas.microsoft.com/office/powerpoint/2010/main" val="460741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464B5-77DB-1188-8E9C-2FBE8AC7EBA5}"/>
              </a:ext>
            </a:extLst>
          </p:cNvPr>
          <p:cNvPicPr>
            <a:picLocks noChangeAspect="1"/>
          </p:cNvPicPr>
          <p:nvPr/>
        </p:nvPicPr>
        <p:blipFill>
          <a:blip r:embed="rId2"/>
          <a:stretch>
            <a:fillRect/>
          </a:stretch>
        </p:blipFill>
        <p:spPr>
          <a:xfrm>
            <a:off x="-54864" y="0"/>
            <a:ext cx="12350840" cy="6858000"/>
          </a:xfrm>
          <a:prstGeom prst="rect">
            <a:avLst/>
          </a:prstGeom>
        </p:spPr>
      </p:pic>
    </p:spTree>
    <p:extLst>
      <p:ext uri="{BB962C8B-B14F-4D97-AF65-F5344CB8AC3E}">
        <p14:creationId xmlns:p14="http://schemas.microsoft.com/office/powerpoint/2010/main" val="286907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8979B782-49F9-B132-FCF8-B695AA39D101}"/>
              </a:ext>
            </a:extLst>
          </p:cNvPr>
          <p:cNvSpPr>
            <a:spLocks noGrp="1"/>
          </p:cNvSpPr>
          <p:nvPr>
            <p:ph type="ftr" sz="quarter" idx="13"/>
          </p:nvPr>
        </p:nvSpPr>
        <p:spPr>
          <a:xfrm>
            <a:off x="4038600" y="6356357"/>
            <a:ext cx="4114800" cy="365125"/>
          </a:xfrm>
        </p:spPr>
        <p:txBody>
          <a:bodyPr/>
          <a:lstStyle/>
          <a:p>
            <a:endParaRPr lang="sv-SE"/>
          </a:p>
        </p:txBody>
      </p:sp>
      <p:sp>
        <p:nvSpPr>
          <p:cNvPr id="10" name="Title 2">
            <a:extLst>
              <a:ext uri="{FF2B5EF4-FFF2-40B4-BE49-F238E27FC236}">
                <a16:creationId xmlns:a16="http://schemas.microsoft.com/office/drawing/2014/main" id="{29412072-760B-36A2-0F1F-F331309C1A33}"/>
              </a:ext>
            </a:extLst>
          </p:cNvPr>
          <p:cNvSpPr>
            <a:spLocks noGrp="1"/>
          </p:cNvSpPr>
          <p:nvPr>
            <p:ph type="title"/>
          </p:nvPr>
        </p:nvSpPr>
        <p:spPr>
          <a:xfrm>
            <a:off x="589492" y="1180800"/>
            <a:ext cx="5122800" cy="756000"/>
          </a:xfrm>
        </p:spPr>
        <p:txBody>
          <a:bodyPr/>
          <a:lstStyle/>
          <a:p>
            <a:r>
              <a:rPr lang="en-US"/>
              <a:t>Auto-GPT</a:t>
            </a:r>
          </a:p>
        </p:txBody>
      </p:sp>
      <p:pic>
        <p:nvPicPr>
          <p:cNvPr id="3" name="Picture 2">
            <a:extLst>
              <a:ext uri="{FF2B5EF4-FFF2-40B4-BE49-F238E27FC236}">
                <a16:creationId xmlns:a16="http://schemas.microsoft.com/office/drawing/2014/main" id="{3BE4DA4E-2B58-465C-5CD3-231623298DF6}"/>
              </a:ext>
            </a:extLst>
          </p:cNvPr>
          <p:cNvPicPr>
            <a:picLocks noChangeAspect="1"/>
          </p:cNvPicPr>
          <p:nvPr/>
        </p:nvPicPr>
        <p:blipFill>
          <a:blip r:embed="rId2"/>
          <a:stretch>
            <a:fillRect/>
          </a:stretch>
        </p:blipFill>
        <p:spPr>
          <a:xfrm>
            <a:off x="6103429" y="1579693"/>
            <a:ext cx="5508000" cy="3442499"/>
          </a:xfrm>
          <a:prstGeom prst="rect">
            <a:avLst/>
          </a:prstGeom>
          <a:noFill/>
        </p:spPr>
      </p:pic>
      <p:sp>
        <p:nvSpPr>
          <p:cNvPr id="12" name="Text Placeholder 4">
            <a:extLst>
              <a:ext uri="{FF2B5EF4-FFF2-40B4-BE49-F238E27FC236}">
                <a16:creationId xmlns:a16="http://schemas.microsoft.com/office/drawing/2014/main" id="{B0672346-D9D0-EB20-18CA-A3A258B4C6CE}"/>
              </a:ext>
            </a:extLst>
          </p:cNvPr>
          <p:cNvSpPr>
            <a:spLocks noGrp="1"/>
          </p:cNvSpPr>
          <p:nvPr>
            <p:ph type="body" sz="quarter" idx="11"/>
          </p:nvPr>
        </p:nvSpPr>
        <p:spPr>
          <a:xfrm>
            <a:off x="589493" y="2300400"/>
            <a:ext cx="5122800" cy="3120685"/>
          </a:xfrm>
        </p:spPr>
        <p:txBody>
          <a:bodyPr/>
          <a:lstStyle/>
          <a:p>
            <a:r>
              <a:rPr lang="en-US"/>
              <a:t>Free tool, but requires paid API from OpenAI for full use</a:t>
            </a:r>
          </a:p>
          <a:p>
            <a:r>
              <a:rPr lang="en-US"/>
              <a:t>You don’t </a:t>
            </a:r>
            <a:r>
              <a:rPr lang="en-US" i="1"/>
              <a:t>need</a:t>
            </a:r>
            <a:r>
              <a:rPr lang="en-US"/>
              <a:t> to know how to code in order to build your own AI agent with Auto-GPT, but it helps.</a:t>
            </a:r>
          </a:p>
          <a:p>
            <a:r>
              <a:rPr lang="en-US"/>
              <a:t>Completely autonomous</a:t>
            </a:r>
          </a:p>
          <a:p>
            <a:r>
              <a:rPr lang="en-US"/>
              <a:t>Can integrate speech</a:t>
            </a:r>
          </a:p>
          <a:p>
            <a:r>
              <a:rPr lang="en-US"/>
              <a:t>Try it out: https://agentgpt.reworkd.ai/</a:t>
            </a:r>
          </a:p>
        </p:txBody>
      </p:sp>
    </p:spTree>
    <p:extLst>
      <p:ext uri="{BB962C8B-B14F-4D97-AF65-F5344CB8AC3E}">
        <p14:creationId xmlns:p14="http://schemas.microsoft.com/office/powerpoint/2010/main" val="957276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1E6E4A45-93C1-8812-2F2A-29D3D9B50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7693562"/>
          </a:xfrm>
          <a:prstGeom prst="rect">
            <a:avLst/>
          </a:prstGeom>
        </p:spPr>
      </p:pic>
    </p:spTree>
    <p:extLst>
      <p:ext uri="{BB962C8B-B14F-4D97-AF65-F5344CB8AC3E}">
        <p14:creationId xmlns:p14="http://schemas.microsoft.com/office/powerpoint/2010/main" val="257227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D8B64-7A80-9149-C317-8A0E3B4025F3}"/>
              </a:ext>
            </a:extLst>
          </p:cNvPr>
          <p:cNvSpPr>
            <a:spLocks noGrp="1"/>
          </p:cNvSpPr>
          <p:nvPr>
            <p:ph type="title"/>
          </p:nvPr>
        </p:nvSpPr>
        <p:spPr/>
        <p:txBody>
          <a:bodyPr/>
          <a:lstStyle/>
          <a:p>
            <a:r>
              <a:rPr lang="en-US"/>
              <a:t>Example Tools summary</a:t>
            </a:r>
          </a:p>
        </p:txBody>
      </p:sp>
      <p:sp>
        <p:nvSpPr>
          <p:cNvPr id="4" name="Text Placeholder 3">
            <a:extLst>
              <a:ext uri="{FF2B5EF4-FFF2-40B4-BE49-F238E27FC236}">
                <a16:creationId xmlns:a16="http://schemas.microsoft.com/office/drawing/2014/main" id="{1679D6F6-56EE-4328-CBCC-D15D0790A822}"/>
              </a:ext>
            </a:extLst>
          </p:cNvPr>
          <p:cNvSpPr>
            <a:spLocks noGrp="1"/>
          </p:cNvSpPr>
          <p:nvPr>
            <p:ph sz="half" idx="1"/>
          </p:nvPr>
        </p:nvSpPr>
        <p:spPr/>
        <p:txBody>
          <a:bodyPr/>
          <a:lstStyle/>
          <a:p>
            <a:r>
              <a:rPr lang="en-US" b="1"/>
              <a:t>Parrot AI</a:t>
            </a:r>
            <a:r>
              <a:rPr lang="en-US"/>
              <a:t>: </a:t>
            </a:r>
            <a:r>
              <a:rPr lang="en-GB"/>
              <a:t>Collect, transcribe and store meetings</a:t>
            </a:r>
            <a:endParaRPr lang="en-US"/>
          </a:p>
          <a:p>
            <a:r>
              <a:rPr lang="en-US" b="1" err="1"/>
              <a:t>Phind</a:t>
            </a:r>
            <a:r>
              <a:rPr lang="en-US"/>
              <a:t>: Coding questions and recommendations </a:t>
            </a:r>
          </a:p>
          <a:p>
            <a:r>
              <a:rPr lang="en-US" b="1" err="1"/>
              <a:t>ChatPDF</a:t>
            </a:r>
            <a:r>
              <a:rPr lang="en-US"/>
              <a:t>: Train ChatGPT on your own specific text</a:t>
            </a:r>
          </a:p>
          <a:p>
            <a:r>
              <a:rPr lang="en-US" b="1"/>
              <a:t>Slides AI</a:t>
            </a:r>
            <a:r>
              <a:rPr lang="en-US"/>
              <a:t>: Create slides from text</a:t>
            </a:r>
          </a:p>
          <a:p>
            <a:r>
              <a:rPr lang="en-US" b="1" err="1"/>
              <a:t>QuillBot</a:t>
            </a:r>
            <a:r>
              <a:rPr lang="en-US"/>
              <a:t>: Paraphrase, check grammar, plagiarism, </a:t>
            </a:r>
            <a:r>
              <a:rPr lang="en-US" err="1"/>
              <a:t>summarise</a:t>
            </a:r>
            <a:r>
              <a:rPr lang="en-US"/>
              <a:t>, co-write, generate citations, suggest references</a:t>
            </a:r>
          </a:p>
          <a:p>
            <a:endParaRPr lang="en-US"/>
          </a:p>
        </p:txBody>
      </p:sp>
      <p:sp>
        <p:nvSpPr>
          <p:cNvPr id="5" name="Content Placeholder 4">
            <a:extLst>
              <a:ext uri="{FF2B5EF4-FFF2-40B4-BE49-F238E27FC236}">
                <a16:creationId xmlns:a16="http://schemas.microsoft.com/office/drawing/2014/main" id="{12F8CA85-2164-9C92-13EA-48C323588E65}"/>
              </a:ext>
            </a:extLst>
          </p:cNvPr>
          <p:cNvSpPr>
            <a:spLocks noGrp="1"/>
          </p:cNvSpPr>
          <p:nvPr>
            <p:ph sz="half" idx="18"/>
          </p:nvPr>
        </p:nvSpPr>
        <p:spPr/>
        <p:txBody>
          <a:bodyPr/>
          <a:lstStyle/>
          <a:p>
            <a:r>
              <a:rPr lang="en-US" b="1"/>
              <a:t>Jenni: </a:t>
            </a:r>
            <a:r>
              <a:rPr lang="en-US"/>
              <a:t>Writing assistant for academic papers</a:t>
            </a:r>
            <a:endParaRPr lang="en-US" b="1"/>
          </a:p>
          <a:p>
            <a:r>
              <a:rPr lang="en-US" b="1"/>
              <a:t>Semantic Scholar</a:t>
            </a:r>
            <a:r>
              <a:rPr lang="en-US"/>
              <a:t>: Find academic articles</a:t>
            </a:r>
          </a:p>
          <a:p>
            <a:r>
              <a:rPr lang="en-US" b="1"/>
              <a:t>Elicit</a:t>
            </a:r>
            <a:r>
              <a:rPr lang="en-US"/>
              <a:t>: </a:t>
            </a:r>
            <a:r>
              <a:rPr lang="en-GB"/>
              <a:t>Create abstract summaries per article, summarise all papers, specify outcomes, search similarities and differences</a:t>
            </a:r>
          </a:p>
          <a:p>
            <a:r>
              <a:rPr lang="en-US" b="1"/>
              <a:t>Auto-GPT</a:t>
            </a:r>
            <a:r>
              <a:rPr lang="en-US"/>
              <a:t>: Assemble, configure, and deploy AI agents</a:t>
            </a:r>
          </a:p>
          <a:p>
            <a:endParaRPr lang="en-US"/>
          </a:p>
        </p:txBody>
      </p:sp>
    </p:spTree>
    <p:extLst>
      <p:ext uri="{BB962C8B-B14F-4D97-AF65-F5344CB8AC3E}">
        <p14:creationId xmlns:p14="http://schemas.microsoft.com/office/powerpoint/2010/main" val="221371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21F8-076B-503D-0468-97E58D2F8DEE}"/>
              </a:ext>
            </a:extLst>
          </p:cNvPr>
          <p:cNvSpPr>
            <a:spLocks noGrp="1"/>
          </p:cNvSpPr>
          <p:nvPr>
            <p:ph type="title"/>
          </p:nvPr>
        </p:nvSpPr>
        <p:spPr/>
        <p:txBody>
          <a:bodyPr/>
          <a:lstStyle/>
          <a:p>
            <a:r>
              <a:rPr lang="en-US"/>
              <a:t>AI in more familiar tools?</a:t>
            </a:r>
          </a:p>
        </p:txBody>
      </p:sp>
      <p:sp>
        <p:nvSpPr>
          <p:cNvPr id="3" name="Content Placeholder 2">
            <a:extLst>
              <a:ext uri="{FF2B5EF4-FFF2-40B4-BE49-F238E27FC236}">
                <a16:creationId xmlns:a16="http://schemas.microsoft.com/office/drawing/2014/main" id="{757C2EAE-9AF6-6EEF-DAF5-3647511070AD}"/>
              </a:ext>
            </a:extLst>
          </p:cNvPr>
          <p:cNvSpPr>
            <a:spLocks noGrp="1"/>
          </p:cNvSpPr>
          <p:nvPr>
            <p:ph sz="half" idx="1"/>
          </p:nvPr>
        </p:nvSpPr>
        <p:spPr>
          <a:xfrm>
            <a:off x="588815" y="2300400"/>
            <a:ext cx="4476553" cy="2960919"/>
          </a:xfrm>
        </p:spPr>
        <p:txBody>
          <a:bodyPr/>
          <a:lstStyle/>
          <a:p>
            <a:r>
              <a:rPr lang="en-US"/>
              <a:t>Recent announcements or upcoming features</a:t>
            </a:r>
          </a:p>
          <a:p>
            <a:pPr lvl="1"/>
            <a:r>
              <a:rPr lang="en-US"/>
              <a:t>Microsoft 365 Copilot</a:t>
            </a:r>
          </a:p>
          <a:p>
            <a:pPr lvl="1"/>
            <a:r>
              <a:rPr lang="en-US"/>
              <a:t>Zoom IQ</a:t>
            </a:r>
          </a:p>
          <a:p>
            <a:pPr lvl="1"/>
            <a:r>
              <a:rPr lang="en-US" err="1"/>
              <a:t>Dugga</a:t>
            </a:r>
            <a:r>
              <a:rPr lang="en-US"/>
              <a:t> Exam Engine</a:t>
            </a:r>
          </a:p>
          <a:p>
            <a:pPr lvl="1"/>
            <a:r>
              <a:rPr lang="en-US"/>
              <a:t>Turnitin AI writing detection</a:t>
            </a:r>
          </a:p>
          <a:p>
            <a:pPr lvl="1"/>
            <a:r>
              <a:rPr lang="en-US"/>
              <a:t>Moodle community survey on AI</a:t>
            </a:r>
          </a:p>
          <a:p>
            <a:pPr lvl="1"/>
            <a:endParaRPr lang="en-US"/>
          </a:p>
        </p:txBody>
      </p:sp>
      <p:sp>
        <p:nvSpPr>
          <p:cNvPr id="4" name="Content Placeholder 3">
            <a:extLst>
              <a:ext uri="{FF2B5EF4-FFF2-40B4-BE49-F238E27FC236}">
                <a16:creationId xmlns:a16="http://schemas.microsoft.com/office/drawing/2014/main" id="{5376880E-1561-2B83-3ADC-B6FD5E2EF7AD}"/>
              </a:ext>
            </a:extLst>
          </p:cNvPr>
          <p:cNvSpPr>
            <a:spLocks noGrp="1"/>
          </p:cNvSpPr>
          <p:nvPr>
            <p:ph sz="half" idx="18"/>
          </p:nvPr>
        </p:nvSpPr>
        <p:spPr/>
        <p:txBody>
          <a:bodyPr/>
          <a:lstStyle/>
          <a:p>
            <a:endParaRPr lang="en-US"/>
          </a:p>
        </p:txBody>
      </p:sp>
      <p:sp>
        <p:nvSpPr>
          <p:cNvPr id="5" name="Footer Placeholder 4">
            <a:extLst>
              <a:ext uri="{FF2B5EF4-FFF2-40B4-BE49-F238E27FC236}">
                <a16:creationId xmlns:a16="http://schemas.microsoft.com/office/drawing/2014/main" id="{5CB171BE-ACE5-CFE4-E2F7-C322CF4C21E0}"/>
              </a:ext>
            </a:extLst>
          </p:cNvPr>
          <p:cNvSpPr>
            <a:spLocks noGrp="1"/>
          </p:cNvSpPr>
          <p:nvPr>
            <p:ph type="ftr" sz="quarter" idx="13"/>
          </p:nvPr>
        </p:nvSpPr>
        <p:spPr/>
        <p:txBody>
          <a:bodyPr/>
          <a:lstStyle/>
          <a:p>
            <a:endParaRPr lang="sv-SE"/>
          </a:p>
        </p:txBody>
      </p:sp>
      <p:pic>
        <p:nvPicPr>
          <p:cNvPr id="1030" name="microsoft" descr="Screenshot Microsoft 365 Copilot">
            <a:extLst>
              <a:ext uri="{FF2B5EF4-FFF2-40B4-BE49-F238E27FC236}">
                <a16:creationId xmlns:a16="http://schemas.microsoft.com/office/drawing/2014/main" id="{464772E9-E29E-E527-3F14-CDC7F39B2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6590">
            <a:off x="5515165" y="2136012"/>
            <a:ext cx="6212591" cy="349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zoom">
            <a:extLst>
              <a:ext uri="{FF2B5EF4-FFF2-40B4-BE49-F238E27FC236}">
                <a16:creationId xmlns:a16="http://schemas.microsoft.com/office/drawing/2014/main" id="{5D5BBA73-26EA-5664-3893-09D7C2DA4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5733">
            <a:off x="6021382" y="1792902"/>
            <a:ext cx="5017243" cy="410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dugga">
            <a:extLst>
              <a:ext uri="{FF2B5EF4-FFF2-40B4-BE49-F238E27FC236}">
                <a16:creationId xmlns:a16="http://schemas.microsoft.com/office/drawing/2014/main" id="{F01CDABF-B67B-EA77-95B2-C04673A71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528" y="1990493"/>
            <a:ext cx="6676121" cy="3761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turnitin">
            <a:extLst>
              <a:ext uri="{FF2B5EF4-FFF2-40B4-BE49-F238E27FC236}">
                <a16:creationId xmlns:a16="http://schemas.microsoft.com/office/drawing/2014/main" id="{3AF8A10A-0B94-BBC7-4B29-45A570A7FA8E}"/>
              </a:ext>
            </a:extLst>
          </p:cNvPr>
          <p:cNvPicPr>
            <a:picLocks noChangeAspect="1"/>
          </p:cNvPicPr>
          <p:nvPr/>
        </p:nvPicPr>
        <p:blipFill>
          <a:blip r:embed="rId6"/>
          <a:stretch>
            <a:fillRect/>
          </a:stretch>
        </p:blipFill>
        <p:spPr>
          <a:xfrm rot="21228857">
            <a:off x="5638800" y="2353508"/>
            <a:ext cx="6177707" cy="2380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moodle">
            <a:extLst>
              <a:ext uri="{FF2B5EF4-FFF2-40B4-BE49-F238E27FC236}">
                <a16:creationId xmlns:a16="http://schemas.microsoft.com/office/drawing/2014/main" id="{5063BB68-7E7B-E874-91F7-BE1FA5C49E8C}"/>
              </a:ext>
            </a:extLst>
          </p:cNvPr>
          <p:cNvPicPr>
            <a:picLocks noChangeAspect="1"/>
          </p:cNvPicPr>
          <p:nvPr/>
        </p:nvPicPr>
        <p:blipFill>
          <a:blip r:embed="rId7"/>
          <a:stretch>
            <a:fillRect/>
          </a:stretch>
        </p:blipFill>
        <p:spPr>
          <a:xfrm rot="193843">
            <a:off x="5625042" y="2517566"/>
            <a:ext cx="6615865" cy="2559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8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294424-B4D5-549E-174A-0D4B5D16B336}"/>
              </a:ext>
            </a:extLst>
          </p:cNvPr>
          <p:cNvSpPr>
            <a:spLocks noGrp="1"/>
          </p:cNvSpPr>
          <p:nvPr>
            <p:ph type="ftr" sz="quarter" idx="12"/>
          </p:nvPr>
        </p:nvSpPr>
        <p:spPr/>
        <p:txBody>
          <a:bodyPr/>
          <a:lstStyle/>
          <a:p>
            <a:endParaRPr lang="sv-SE"/>
          </a:p>
        </p:txBody>
      </p:sp>
      <p:sp>
        <p:nvSpPr>
          <p:cNvPr id="6" name="Title 5">
            <a:extLst>
              <a:ext uri="{FF2B5EF4-FFF2-40B4-BE49-F238E27FC236}">
                <a16:creationId xmlns:a16="http://schemas.microsoft.com/office/drawing/2014/main" id="{EFF7299F-E37B-5756-FBF3-34AC4993C77C}"/>
              </a:ext>
            </a:extLst>
          </p:cNvPr>
          <p:cNvSpPr>
            <a:spLocks noGrp="1"/>
          </p:cNvSpPr>
          <p:nvPr>
            <p:ph type="title"/>
          </p:nvPr>
        </p:nvSpPr>
        <p:spPr/>
        <p:txBody>
          <a:bodyPr/>
          <a:lstStyle/>
          <a:p>
            <a:r>
              <a:rPr lang="en-US"/>
              <a:t>AI in our LMS?</a:t>
            </a:r>
          </a:p>
        </p:txBody>
      </p:sp>
      <p:sp>
        <p:nvSpPr>
          <p:cNvPr id="7" name="Text Placeholder 6">
            <a:extLst>
              <a:ext uri="{FF2B5EF4-FFF2-40B4-BE49-F238E27FC236}">
                <a16:creationId xmlns:a16="http://schemas.microsoft.com/office/drawing/2014/main" id="{298D64F8-9828-3368-EA39-D141B80F9714}"/>
              </a:ext>
            </a:extLst>
          </p:cNvPr>
          <p:cNvSpPr>
            <a:spLocks noGrp="1"/>
          </p:cNvSpPr>
          <p:nvPr>
            <p:ph type="body" sz="quarter" idx="11"/>
          </p:nvPr>
        </p:nvSpPr>
        <p:spPr/>
        <p:txBody>
          <a:bodyPr/>
          <a:lstStyle/>
          <a:p>
            <a:r>
              <a:rPr lang="en-US"/>
              <a:t>Published this summer: </a:t>
            </a:r>
            <a:r>
              <a:rPr lang="en-US" i="1">
                <a:hlinkClick r:id="rId3"/>
              </a:rPr>
              <a:t>Instructure’s </a:t>
            </a:r>
            <a:r>
              <a:rPr lang="en-GB" i="1">
                <a:hlinkClick r:id="rId3"/>
              </a:rPr>
              <a:t>Approach to an Ethical AI Strategy</a:t>
            </a:r>
            <a:endParaRPr lang="en-GB" i="1"/>
          </a:p>
          <a:p>
            <a:r>
              <a:rPr lang="en-GB"/>
              <a:t>Items currently in beta or discovery:</a:t>
            </a:r>
          </a:p>
          <a:p>
            <a:pPr lvl="1"/>
            <a:r>
              <a:rPr lang="en-GB" b="1" i="1"/>
              <a:t>AI-assisted course design and templates </a:t>
            </a:r>
            <a:r>
              <a:rPr lang="en-GB" i="1"/>
              <a:t>to create page layouts using natural language instead of HTML</a:t>
            </a:r>
          </a:p>
          <a:p>
            <a:pPr lvl="1"/>
            <a:r>
              <a:rPr lang="en-GB" b="1" i="1"/>
              <a:t>Canvas-wide semantic search </a:t>
            </a:r>
            <a:r>
              <a:rPr lang="en-GB" i="1"/>
              <a:t>to simplify finding course materials on contextually relevant subjects using natural language</a:t>
            </a:r>
          </a:p>
          <a:p>
            <a:pPr lvl="1"/>
            <a:r>
              <a:rPr lang="en-GB" b="1" i="1"/>
              <a:t>AI writing coach, </a:t>
            </a:r>
            <a:r>
              <a:rPr lang="en-GB" b="1" i="1" err="1"/>
              <a:t>Khanmigo</a:t>
            </a:r>
            <a:r>
              <a:rPr lang="en-GB" b="1" i="1"/>
              <a:t> from Khan Academy</a:t>
            </a:r>
            <a:r>
              <a:rPr lang="en-GB" i="1"/>
              <a:t>, to deliver human-driven, technology-enhanced essay feedback and grading, lesson planning and rubric creation</a:t>
            </a:r>
          </a:p>
          <a:p>
            <a:pPr lvl="1"/>
            <a:r>
              <a:rPr lang="en-GB" b="1" i="1"/>
              <a:t>Emerging AI Marketplace </a:t>
            </a:r>
            <a:r>
              <a:rPr lang="en-GB" i="1"/>
              <a:t>to showcase innovative AI tools that integrate seamlessly with Canvas and adhere to our security/privacy guidelines; many of these tools are offering free trials</a:t>
            </a:r>
            <a:endParaRPr lang="en-GB"/>
          </a:p>
        </p:txBody>
      </p:sp>
    </p:spTree>
    <p:extLst>
      <p:ext uri="{BB962C8B-B14F-4D97-AF65-F5344CB8AC3E}">
        <p14:creationId xmlns:p14="http://schemas.microsoft.com/office/powerpoint/2010/main" val="15949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0EC271-EBA3-B96D-A56B-EB8BBD0E8977}"/>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3B344523-D964-FAD8-E2EE-0439072A036B}"/>
              </a:ext>
            </a:extLst>
          </p:cNvPr>
          <p:cNvSpPr>
            <a:spLocks noGrp="1"/>
          </p:cNvSpPr>
          <p:nvPr>
            <p:ph type="title"/>
          </p:nvPr>
        </p:nvSpPr>
        <p:spPr/>
        <p:txBody>
          <a:bodyPr/>
          <a:lstStyle/>
          <a:p>
            <a:r>
              <a:rPr lang="en-US" i="1"/>
              <a:t>”Resisting and reimagining Artificial Intelligence”</a:t>
            </a:r>
          </a:p>
        </p:txBody>
      </p:sp>
      <p:sp>
        <p:nvSpPr>
          <p:cNvPr id="4" name="Text Placeholder 3">
            <a:extLst>
              <a:ext uri="{FF2B5EF4-FFF2-40B4-BE49-F238E27FC236}">
                <a16:creationId xmlns:a16="http://schemas.microsoft.com/office/drawing/2014/main" id="{9B94C938-2570-3F5B-E83E-C504FBC7C38C}"/>
              </a:ext>
            </a:extLst>
          </p:cNvPr>
          <p:cNvSpPr>
            <a:spLocks noGrp="1"/>
          </p:cNvSpPr>
          <p:nvPr>
            <p:ph type="body" sz="quarter" idx="11"/>
          </p:nvPr>
        </p:nvSpPr>
        <p:spPr>
          <a:xfrm>
            <a:off x="589492" y="2300400"/>
            <a:ext cx="11022405" cy="3361613"/>
          </a:xfrm>
        </p:spPr>
        <p:txBody>
          <a:bodyPr/>
          <a:lstStyle/>
          <a:p>
            <a:r>
              <a:rPr lang="en-US">
                <a:hlinkClick r:id="rId3"/>
              </a:rPr>
              <a:t>Blog piece</a:t>
            </a:r>
            <a:r>
              <a:rPr lang="en-US"/>
              <a:t> by Neil Selwyn, Monash University</a:t>
            </a:r>
          </a:p>
          <a:p>
            <a:r>
              <a:rPr lang="en-US" i="1"/>
              <a:t>”…AI is not a topic that educators can completely tune out from.”</a:t>
            </a:r>
          </a:p>
          <a:p>
            <a:r>
              <a:rPr lang="en-US"/>
              <a:t>But the AI currently being ”sold” to us is not the only form of AI that could be</a:t>
            </a:r>
          </a:p>
          <a:p>
            <a:r>
              <a:rPr lang="en-US"/>
              <a:t>With examples of how black, queer and feminist perspectives have raised concerns about AI – so could educators also formulate criticism</a:t>
            </a:r>
          </a:p>
          <a:p>
            <a:endParaRPr lang="en-US"/>
          </a:p>
          <a:p>
            <a:r>
              <a:rPr lang="en-US" b="1"/>
              <a:t>A call to action to reimagine what we want educational AI to be</a:t>
            </a:r>
          </a:p>
          <a:p>
            <a:endParaRPr lang="en-US"/>
          </a:p>
        </p:txBody>
      </p:sp>
    </p:spTree>
    <p:extLst>
      <p:ext uri="{BB962C8B-B14F-4D97-AF65-F5344CB8AC3E}">
        <p14:creationId xmlns:p14="http://schemas.microsoft.com/office/powerpoint/2010/main" val="39757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021B12A-79AA-B5D1-02D8-58B6237D52DF}"/>
              </a:ext>
            </a:extLst>
          </p:cNvPr>
          <p:cNvSpPr>
            <a:spLocks noGrp="1"/>
          </p:cNvSpPr>
          <p:nvPr>
            <p:ph type="ftr" sz="quarter" idx="12"/>
          </p:nvPr>
        </p:nvSpPr>
        <p:spPr/>
        <p:txBody>
          <a:bodyPr/>
          <a:lstStyle/>
          <a:p>
            <a:endParaRPr lang="sv-SE"/>
          </a:p>
        </p:txBody>
      </p:sp>
      <p:sp>
        <p:nvSpPr>
          <p:cNvPr id="6" name="Title 5">
            <a:extLst>
              <a:ext uri="{FF2B5EF4-FFF2-40B4-BE49-F238E27FC236}">
                <a16:creationId xmlns:a16="http://schemas.microsoft.com/office/drawing/2014/main" id="{FA4AF441-C3DE-7BCB-0A66-5F485E2FBC75}"/>
              </a:ext>
            </a:extLst>
          </p:cNvPr>
          <p:cNvSpPr>
            <a:spLocks noGrp="1"/>
          </p:cNvSpPr>
          <p:nvPr>
            <p:ph type="title"/>
          </p:nvPr>
        </p:nvSpPr>
        <p:spPr/>
        <p:txBody>
          <a:bodyPr/>
          <a:lstStyle/>
          <a:p>
            <a:r>
              <a:rPr lang="en-US"/>
              <a:t>Discuss</a:t>
            </a:r>
          </a:p>
        </p:txBody>
      </p:sp>
      <p:sp>
        <p:nvSpPr>
          <p:cNvPr id="7" name="Text Placeholder 6">
            <a:extLst>
              <a:ext uri="{FF2B5EF4-FFF2-40B4-BE49-F238E27FC236}">
                <a16:creationId xmlns:a16="http://schemas.microsoft.com/office/drawing/2014/main" id="{32F5E6BD-8621-C85E-DBEB-0DA0E2DB3983}"/>
              </a:ext>
            </a:extLst>
          </p:cNvPr>
          <p:cNvSpPr>
            <a:spLocks noGrp="1"/>
          </p:cNvSpPr>
          <p:nvPr>
            <p:ph type="body" sz="quarter" idx="11"/>
          </p:nvPr>
        </p:nvSpPr>
        <p:spPr/>
        <p:txBody>
          <a:bodyPr/>
          <a:lstStyle/>
          <a:p>
            <a:r>
              <a:rPr lang="en-US"/>
              <a:t>What AI-related tools are you using or have given a try?</a:t>
            </a:r>
          </a:p>
          <a:p>
            <a:r>
              <a:rPr lang="en-US"/>
              <a:t>With a bit of wishful thinking, what work tasks would you like tomorrows AI to solve or help with?</a:t>
            </a:r>
          </a:p>
        </p:txBody>
      </p:sp>
    </p:spTree>
    <p:extLst>
      <p:ext uri="{BB962C8B-B14F-4D97-AF65-F5344CB8AC3E}">
        <p14:creationId xmlns:p14="http://schemas.microsoft.com/office/powerpoint/2010/main" val="37021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DADA53-5C77-6194-4367-02A0170587D0}"/>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3C6A3813-E464-6E10-5D41-F35649C63EF1}"/>
              </a:ext>
            </a:extLst>
          </p:cNvPr>
          <p:cNvSpPr>
            <a:spLocks noGrp="1"/>
          </p:cNvSpPr>
          <p:nvPr>
            <p:ph type="title"/>
          </p:nvPr>
        </p:nvSpPr>
        <p:spPr/>
        <p:txBody>
          <a:bodyPr/>
          <a:lstStyle/>
          <a:p>
            <a:r>
              <a:rPr lang="en-US"/>
              <a:t>What is generative AI?</a:t>
            </a:r>
          </a:p>
        </p:txBody>
      </p:sp>
      <p:sp>
        <p:nvSpPr>
          <p:cNvPr id="4" name="Text Placeholder 3">
            <a:extLst>
              <a:ext uri="{FF2B5EF4-FFF2-40B4-BE49-F238E27FC236}">
                <a16:creationId xmlns:a16="http://schemas.microsoft.com/office/drawing/2014/main" id="{B2DDA6DE-38E0-57E1-6AB9-E7A0AFF09CD9}"/>
              </a:ext>
            </a:extLst>
          </p:cNvPr>
          <p:cNvSpPr>
            <a:spLocks noGrp="1"/>
          </p:cNvSpPr>
          <p:nvPr>
            <p:ph type="body" sz="quarter" idx="11"/>
          </p:nvPr>
        </p:nvSpPr>
        <p:spPr/>
        <p:txBody>
          <a:bodyPr/>
          <a:lstStyle/>
          <a:p>
            <a:r>
              <a:rPr lang="en-US"/>
              <a:t>AI built to create content</a:t>
            </a:r>
          </a:p>
          <a:p>
            <a:pPr lvl="1"/>
            <a:r>
              <a:rPr lang="en-US"/>
              <a:t>Text</a:t>
            </a:r>
          </a:p>
          <a:p>
            <a:pPr lvl="1"/>
            <a:r>
              <a:rPr lang="en-US"/>
              <a:t>Image</a:t>
            </a:r>
          </a:p>
          <a:p>
            <a:pPr lvl="1"/>
            <a:r>
              <a:rPr lang="en-US"/>
              <a:t>Video</a:t>
            </a:r>
          </a:p>
          <a:p>
            <a:pPr lvl="1"/>
            <a:r>
              <a:rPr lang="en-US"/>
              <a:t>Audio</a:t>
            </a:r>
          </a:p>
          <a:p>
            <a:r>
              <a:rPr lang="en-US"/>
              <a:t>A model of the content is created based on large sets of training data</a:t>
            </a:r>
          </a:p>
          <a:p>
            <a:r>
              <a:rPr lang="en-US"/>
              <a:t>The model is used to generate new content</a:t>
            </a:r>
          </a:p>
        </p:txBody>
      </p:sp>
    </p:spTree>
    <p:extLst>
      <p:ext uri="{BB962C8B-B14F-4D97-AF65-F5344CB8AC3E}">
        <p14:creationId xmlns:p14="http://schemas.microsoft.com/office/powerpoint/2010/main" val="6454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FB7B-3ED8-3974-23E7-9F17645541BE}"/>
              </a:ext>
            </a:extLst>
          </p:cNvPr>
          <p:cNvSpPr>
            <a:spLocks noGrp="1"/>
          </p:cNvSpPr>
          <p:nvPr>
            <p:ph type="title"/>
          </p:nvPr>
        </p:nvSpPr>
        <p:spPr/>
        <p:txBody>
          <a:bodyPr/>
          <a:lstStyle/>
          <a:p>
            <a:r>
              <a:rPr lang="en-US"/>
              <a:t>Examination</a:t>
            </a:r>
          </a:p>
        </p:txBody>
      </p:sp>
      <p:sp>
        <p:nvSpPr>
          <p:cNvPr id="3" name="Text Placeholder 2">
            <a:extLst>
              <a:ext uri="{FF2B5EF4-FFF2-40B4-BE49-F238E27FC236}">
                <a16:creationId xmlns:a16="http://schemas.microsoft.com/office/drawing/2014/main" id="{47BF8A02-602A-49B2-02D2-3618BE034D4A}"/>
              </a:ext>
            </a:extLst>
          </p:cNvPr>
          <p:cNvSpPr>
            <a:spLocks noGrp="1"/>
          </p:cNvSpPr>
          <p:nvPr>
            <p:ph type="body" sz="quarter" idx="11"/>
          </p:nvPr>
        </p:nvSpPr>
        <p:spPr/>
        <p:txBody>
          <a:bodyPr/>
          <a:lstStyle/>
          <a:p>
            <a:r>
              <a:rPr lang="en-US"/>
              <a:t>Status of the take-home exam</a:t>
            </a:r>
          </a:p>
          <a:p>
            <a:r>
              <a:rPr lang="en-US"/>
              <a:t>Swedish upper secondary school</a:t>
            </a:r>
          </a:p>
          <a:p>
            <a:r>
              <a:rPr lang="en-US"/>
              <a:t>Tips on managing the examination situation</a:t>
            </a:r>
          </a:p>
        </p:txBody>
      </p:sp>
      <p:sp>
        <p:nvSpPr>
          <p:cNvPr id="4" name="Footer Placeholder 3">
            <a:extLst>
              <a:ext uri="{FF2B5EF4-FFF2-40B4-BE49-F238E27FC236}">
                <a16:creationId xmlns:a16="http://schemas.microsoft.com/office/drawing/2014/main" id="{65EBD298-69B5-D4D5-0159-C0D31967D38B}"/>
              </a:ext>
            </a:extLst>
          </p:cNvPr>
          <p:cNvSpPr>
            <a:spLocks noGrp="1"/>
          </p:cNvSpPr>
          <p:nvPr>
            <p:ph type="ftr" sz="quarter" idx="12"/>
          </p:nvPr>
        </p:nvSpPr>
        <p:spPr/>
        <p:txBody>
          <a:bodyPr/>
          <a:lstStyle/>
          <a:p>
            <a:endParaRPr lang="en-GB" noProof="0"/>
          </a:p>
        </p:txBody>
      </p:sp>
    </p:spTree>
    <p:extLst>
      <p:ext uri="{BB962C8B-B14F-4D97-AF65-F5344CB8AC3E}">
        <p14:creationId xmlns:p14="http://schemas.microsoft.com/office/powerpoint/2010/main" val="3969222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CC169B-FA27-F520-B120-8AD78E23CEDF}"/>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071393B4-5B89-22EC-259E-8F50A2F81B3A}"/>
              </a:ext>
            </a:extLst>
          </p:cNvPr>
          <p:cNvSpPr>
            <a:spLocks noGrp="1"/>
          </p:cNvSpPr>
          <p:nvPr>
            <p:ph type="title"/>
          </p:nvPr>
        </p:nvSpPr>
        <p:spPr/>
        <p:txBody>
          <a:bodyPr/>
          <a:lstStyle/>
          <a:p>
            <a:r>
              <a:rPr lang="en-US"/>
              <a:t>Status of the take-home exam</a:t>
            </a:r>
          </a:p>
        </p:txBody>
      </p:sp>
      <p:sp>
        <p:nvSpPr>
          <p:cNvPr id="4" name="Text Placeholder 3">
            <a:extLst>
              <a:ext uri="{FF2B5EF4-FFF2-40B4-BE49-F238E27FC236}">
                <a16:creationId xmlns:a16="http://schemas.microsoft.com/office/drawing/2014/main" id="{8BC98BF6-E0AB-1DDF-1CA7-9885ECF04C11}"/>
              </a:ext>
            </a:extLst>
          </p:cNvPr>
          <p:cNvSpPr>
            <a:spLocks noGrp="1"/>
          </p:cNvSpPr>
          <p:nvPr>
            <p:ph type="body" sz="quarter" idx="11"/>
          </p:nvPr>
        </p:nvSpPr>
        <p:spPr/>
        <p:txBody>
          <a:bodyPr/>
          <a:lstStyle/>
          <a:p>
            <a:r>
              <a:rPr lang="en-US"/>
              <a:t>Is it still reliable?</a:t>
            </a:r>
          </a:p>
          <a:p>
            <a:r>
              <a:rPr lang="en-US"/>
              <a:t>Has the reliability changed?</a:t>
            </a:r>
          </a:p>
          <a:p>
            <a:endParaRPr lang="en-US"/>
          </a:p>
          <a:p>
            <a:endParaRPr lang="en-US"/>
          </a:p>
          <a:p>
            <a:endParaRPr lang="en-US"/>
          </a:p>
          <a:p>
            <a:endParaRPr lang="en-US"/>
          </a:p>
          <a:p>
            <a:endParaRPr lang="en-US"/>
          </a:p>
          <a:p>
            <a:r>
              <a:rPr lang="en-US"/>
              <a:t>What about thesis and final degree project courses?</a:t>
            </a:r>
          </a:p>
        </p:txBody>
      </p:sp>
      <p:pic>
        <p:nvPicPr>
          <p:cNvPr id="6" name="Graphic 5" descr="Money with solid fill">
            <a:extLst>
              <a:ext uri="{FF2B5EF4-FFF2-40B4-BE49-F238E27FC236}">
                <a16:creationId xmlns:a16="http://schemas.microsoft.com/office/drawing/2014/main" id="{67A2F336-3FDA-1000-5B0C-ED57102141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388" y="3429000"/>
            <a:ext cx="1500278" cy="1500278"/>
          </a:xfrm>
          <a:prstGeom prst="rect">
            <a:avLst/>
          </a:prstGeom>
        </p:spPr>
      </p:pic>
      <p:pic>
        <p:nvPicPr>
          <p:cNvPr id="7" name="Graphic 6" descr="Handshake with solid fill">
            <a:extLst>
              <a:ext uri="{FF2B5EF4-FFF2-40B4-BE49-F238E27FC236}">
                <a16:creationId xmlns:a16="http://schemas.microsoft.com/office/drawing/2014/main" id="{3116BE11-D893-ACF9-DF68-E8B5916CE4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00375" y="3429000"/>
            <a:ext cx="1500278" cy="1500278"/>
          </a:xfrm>
          <a:prstGeom prst="rect">
            <a:avLst/>
          </a:prstGeom>
        </p:spPr>
      </p:pic>
      <p:pic>
        <p:nvPicPr>
          <p:cNvPr id="8" name="Graphic 7" descr="Folder Search with solid fill">
            <a:extLst>
              <a:ext uri="{FF2B5EF4-FFF2-40B4-BE49-F238E27FC236}">
                <a16:creationId xmlns:a16="http://schemas.microsoft.com/office/drawing/2014/main" id="{D8496632-64E5-5452-B994-13D55EFE36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898362" y="3481634"/>
            <a:ext cx="1500278" cy="1500278"/>
          </a:xfrm>
          <a:prstGeom prst="rect">
            <a:avLst/>
          </a:prstGeom>
        </p:spPr>
      </p:pic>
    </p:spTree>
    <p:extLst>
      <p:ext uri="{BB962C8B-B14F-4D97-AF65-F5344CB8AC3E}">
        <p14:creationId xmlns:p14="http://schemas.microsoft.com/office/powerpoint/2010/main" val="24645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5A4B7-A000-9D09-1F3C-81DDF1DC2CC5}"/>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F5826157-7FC9-7197-2C4B-6D20BACD7DE0}"/>
              </a:ext>
            </a:extLst>
          </p:cNvPr>
          <p:cNvSpPr>
            <a:spLocks noGrp="1"/>
          </p:cNvSpPr>
          <p:nvPr>
            <p:ph type="title"/>
          </p:nvPr>
        </p:nvSpPr>
        <p:spPr/>
        <p:txBody>
          <a:bodyPr/>
          <a:lstStyle/>
          <a:p>
            <a:r>
              <a:rPr lang="en-US" i="1"/>
              <a:t>“I’m a student. You have no idea how much we’re using ChatGPT”</a:t>
            </a:r>
          </a:p>
        </p:txBody>
      </p:sp>
      <p:sp>
        <p:nvSpPr>
          <p:cNvPr id="4" name="Text Placeholder 3">
            <a:extLst>
              <a:ext uri="{FF2B5EF4-FFF2-40B4-BE49-F238E27FC236}">
                <a16:creationId xmlns:a16="http://schemas.microsoft.com/office/drawing/2014/main" id="{385C5DBA-7EBC-5C8E-3650-4B9696CAA1E7}"/>
              </a:ext>
            </a:extLst>
          </p:cNvPr>
          <p:cNvSpPr>
            <a:spLocks noGrp="1"/>
          </p:cNvSpPr>
          <p:nvPr>
            <p:ph type="body" sz="quarter" idx="11"/>
          </p:nvPr>
        </p:nvSpPr>
        <p:spPr/>
        <p:txBody>
          <a:bodyPr/>
          <a:lstStyle/>
          <a:p>
            <a:r>
              <a:rPr lang="en-GB"/>
              <a:t>Owen </a:t>
            </a:r>
            <a:r>
              <a:rPr lang="en-GB" err="1"/>
              <a:t>Kichizo</a:t>
            </a:r>
            <a:r>
              <a:rPr lang="en-GB"/>
              <a:t> Terry, undergraduate at Columbia University</a:t>
            </a:r>
          </a:p>
          <a:p>
            <a:r>
              <a:rPr lang="en-US"/>
              <a:t>Opinion piece in The Chronicle of Higher Education</a:t>
            </a:r>
          </a:p>
          <a:p>
            <a:endParaRPr lang="en-GB"/>
          </a:p>
          <a:p>
            <a:r>
              <a:rPr lang="en-GB"/>
              <a:t>Essential claim: ChatGPT isn’t used for writing the actual words in an essay, but for doing parts of the “thinking” – to layout the essay</a:t>
            </a:r>
          </a:p>
          <a:p>
            <a:endParaRPr lang="en-US"/>
          </a:p>
        </p:txBody>
      </p:sp>
    </p:spTree>
    <p:extLst>
      <p:ext uri="{BB962C8B-B14F-4D97-AF65-F5344CB8AC3E}">
        <p14:creationId xmlns:p14="http://schemas.microsoft.com/office/powerpoint/2010/main" val="24021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B7B6A4-A903-AC89-CE07-8DFBCC744077}"/>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E22FB0DE-EB31-23C5-978E-A65457D57C9A}"/>
              </a:ext>
            </a:extLst>
          </p:cNvPr>
          <p:cNvSpPr>
            <a:spLocks noGrp="1"/>
          </p:cNvSpPr>
          <p:nvPr>
            <p:ph type="title"/>
          </p:nvPr>
        </p:nvSpPr>
        <p:spPr/>
        <p:txBody>
          <a:bodyPr/>
          <a:lstStyle/>
          <a:p>
            <a:r>
              <a:rPr lang="en-US"/>
              <a:t>Upper secondary school</a:t>
            </a:r>
          </a:p>
        </p:txBody>
      </p:sp>
      <p:sp>
        <p:nvSpPr>
          <p:cNvPr id="4" name="Text Placeholder 3">
            <a:extLst>
              <a:ext uri="{FF2B5EF4-FFF2-40B4-BE49-F238E27FC236}">
                <a16:creationId xmlns:a16="http://schemas.microsoft.com/office/drawing/2014/main" id="{256DF2FF-C492-2FA2-D909-B4A29DE5CD68}"/>
              </a:ext>
            </a:extLst>
          </p:cNvPr>
          <p:cNvSpPr>
            <a:spLocks noGrp="1"/>
          </p:cNvSpPr>
          <p:nvPr>
            <p:ph type="body" sz="quarter" idx="11"/>
          </p:nvPr>
        </p:nvSpPr>
        <p:spPr>
          <a:xfrm>
            <a:off x="589492" y="2300400"/>
            <a:ext cx="10568134" cy="3361613"/>
          </a:xfrm>
        </p:spPr>
        <p:txBody>
          <a:bodyPr/>
          <a:lstStyle/>
          <a:p>
            <a:r>
              <a:rPr lang="en-US"/>
              <a:t>The Swedish National agency for education</a:t>
            </a:r>
          </a:p>
          <a:p>
            <a:r>
              <a:rPr lang="en-US"/>
              <a:t>Advice against the use of take-home assignments for grading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i="1"/>
              <a:t>…advise against using submission tasks as a basis for grades if you, as a teacher, judge that you cannot ensure the reliability of the content. Submission tasks can be used for practice, but since grading is an exercise of authorities, it must be reliable and secure. That assumes that the assessment material can be trusted and that it expresses the student's knowledge of the subject.</a:t>
            </a:r>
            <a:endParaRPr lang="sv-SE" i="1"/>
          </a:p>
          <a:p>
            <a:pPr marL="0" indent="0">
              <a:buNone/>
            </a:pPr>
            <a:endParaRPr lang="en-US"/>
          </a:p>
        </p:txBody>
      </p:sp>
    </p:spTree>
    <p:extLst>
      <p:ext uri="{BB962C8B-B14F-4D97-AF65-F5344CB8AC3E}">
        <p14:creationId xmlns:p14="http://schemas.microsoft.com/office/powerpoint/2010/main" val="11761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C64BD-AC5F-09D8-07B1-B29AA66C1B30}"/>
              </a:ext>
            </a:extLst>
          </p:cNvPr>
          <p:cNvSpPr>
            <a:spLocks noGrp="1"/>
          </p:cNvSpPr>
          <p:nvPr>
            <p:ph type="title"/>
          </p:nvPr>
        </p:nvSpPr>
        <p:spPr/>
        <p:txBody>
          <a:bodyPr/>
          <a:lstStyle/>
          <a:p>
            <a:r>
              <a:rPr lang="en-US"/>
              <a:t>Managing the examination situation</a:t>
            </a:r>
          </a:p>
        </p:txBody>
      </p:sp>
      <p:sp>
        <p:nvSpPr>
          <p:cNvPr id="4" name="Text Placeholder 3">
            <a:extLst>
              <a:ext uri="{FF2B5EF4-FFF2-40B4-BE49-F238E27FC236}">
                <a16:creationId xmlns:a16="http://schemas.microsoft.com/office/drawing/2014/main" id="{E7D4E066-DECF-4C00-F9F7-2519657D787F}"/>
              </a:ext>
            </a:extLst>
          </p:cNvPr>
          <p:cNvSpPr>
            <a:spLocks noGrp="1"/>
          </p:cNvSpPr>
          <p:nvPr>
            <p:ph sz="half" idx="1"/>
          </p:nvPr>
        </p:nvSpPr>
        <p:spPr/>
        <p:txBody>
          <a:bodyPr/>
          <a:lstStyle/>
          <a:p>
            <a:pPr marL="0" indent="0">
              <a:buNone/>
            </a:pPr>
            <a:r>
              <a:rPr lang="en-US" b="1">
                <a:hlinkClick r:id="rId3"/>
              </a:rPr>
              <a:t>Preventing or detecting cheating</a:t>
            </a:r>
            <a:endParaRPr lang="en-US" b="1"/>
          </a:p>
          <a:p>
            <a:r>
              <a:rPr lang="en-US"/>
              <a:t>Tracking progress and adding checkpoints</a:t>
            </a:r>
          </a:p>
          <a:p>
            <a:r>
              <a:rPr lang="en-US"/>
              <a:t>Multiple stages of feedback or peer reviews (formative examination processes)</a:t>
            </a:r>
          </a:p>
          <a:p>
            <a:r>
              <a:rPr lang="en-US"/>
              <a:t>Questions/assignments in a local context or specific to the course instance</a:t>
            </a:r>
          </a:p>
          <a:p>
            <a:r>
              <a:rPr lang="en-US"/>
              <a:t>Oral exams or supervised examination rooms</a:t>
            </a:r>
          </a:p>
        </p:txBody>
      </p:sp>
      <p:sp>
        <p:nvSpPr>
          <p:cNvPr id="5" name="Content Placeholder 4">
            <a:extLst>
              <a:ext uri="{FF2B5EF4-FFF2-40B4-BE49-F238E27FC236}">
                <a16:creationId xmlns:a16="http://schemas.microsoft.com/office/drawing/2014/main" id="{438A1BC4-CD14-959D-8944-7AD3B59E4FD5}"/>
              </a:ext>
            </a:extLst>
          </p:cNvPr>
          <p:cNvSpPr>
            <a:spLocks noGrp="1"/>
          </p:cNvSpPr>
          <p:nvPr>
            <p:ph sz="half" idx="18"/>
          </p:nvPr>
        </p:nvSpPr>
        <p:spPr/>
        <p:txBody>
          <a:bodyPr/>
          <a:lstStyle/>
          <a:p>
            <a:pPr marL="0" indent="0">
              <a:buNone/>
            </a:pPr>
            <a:r>
              <a:rPr lang="en-US" b="1">
                <a:hlinkClick r:id="rId4"/>
              </a:rPr>
              <a:t>Clarity in assignment instructions, study guides etc.</a:t>
            </a:r>
            <a:endParaRPr lang="en-US" b="1"/>
          </a:p>
          <a:p>
            <a:r>
              <a:rPr lang="en-US"/>
              <a:t>Be specific about</a:t>
            </a:r>
          </a:p>
          <a:p>
            <a:pPr lvl="1"/>
            <a:r>
              <a:rPr lang="en-US"/>
              <a:t>What is allowed</a:t>
            </a:r>
          </a:p>
          <a:p>
            <a:pPr lvl="1"/>
            <a:r>
              <a:rPr lang="en-US"/>
              <a:t>What is not allowed</a:t>
            </a:r>
          </a:p>
          <a:p>
            <a:r>
              <a:rPr lang="en-US"/>
              <a:t>Academic integrity and ethical guidelines</a:t>
            </a:r>
          </a:p>
          <a:p>
            <a:endParaRPr lang="en-US"/>
          </a:p>
        </p:txBody>
      </p:sp>
      <p:sp>
        <p:nvSpPr>
          <p:cNvPr id="2" name="Footer Placeholder 1">
            <a:extLst>
              <a:ext uri="{FF2B5EF4-FFF2-40B4-BE49-F238E27FC236}">
                <a16:creationId xmlns:a16="http://schemas.microsoft.com/office/drawing/2014/main" id="{12CEEEC8-A5C6-CD6A-B8C5-D2CABE269BD7}"/>
              </a:ext>
            </a:extLst>
          </p:cNvPr>
          <p:cNvSpPr>
            <a:spLocks noGrp="1"/>
          </p:cNvSpPr>
          <p:nvPr>
            <p:ph type="ftr" sz="quarter" idx="13"/>
          </p:nvPr>
        </p:nvSpPr>
        <p:spPr/>
        <p:txBody>
          <a:bodyPr/>
          <a:lstStyle/>
          <a:p>
            <a:endParaRPr lang="sv-SE"/>
          </a:p>
        </p:txBody>
      </p:sp>
    </p:spTree>
    <p:extLst>
      <p:ext uri="{BB962C8B-B14F-4D97-AF65-F5344CB8AC3E}">
        <p14:creationId xmlns:p14="http://schemas.microsoft.com/office/powerpoint/2010/main" val="305971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DAB593-CA90-9E08-9FB8-0C47956BB2CF}"/>
              </a:ext>
            </a:extLst>
          </p:cNvPr>
          <p:cNvSpPr>
            <a:spLocks noGrp="1"/>
          </p:cNvSpPr>
          <p:nvPr>
            <p:ph type="ftr" sz="quarter" idx="12"/>
          </p:nvPr>
        </p:nvSpPr>
        <p:spPr/>
        <p:txBody>
          <a:bodyPr/>
          <a:lstStyle/>
          <a:p>
            <a:endParaRPr lang="en-GB" noProof="0"/>
          </a:p>
        </p:txBody>
      </p:sp>
      <p:sp>
        <p:nvSpPr>
          <p:cNvPr id="5" name="Title 4">
            <a:extLst>
              <a:ext uri="{FF2B5EF4-FFF2-40B4-BE49-F238E27FC236}">
                <a16:creationId xmlns:a16="http://schemas.microsoft.com/office/drawing/2014/main" id="{5534C028-B4E8-0651-DE47-464CC476F2DB}"/>
              </a:ext>
            </a:extLst>
          </p:cNvPr>
          <p:cNvSpPr>
            <a:spLocks noGrp="1"/>
          </p:cNvSpPr>
          <p:nvPr>
            <p:ph type="title"/>
          </p:nvPr>
        </p:nvSpPr>
        <p:spPr/>
        <p:txBody>
          <a:bodyPr/>
          <a:lstStyle/>
          <a:p>
            <a:r>
              <a:rPr lang="en-US"/>
              <a:t>Discuss: Example take-home assignment</a:t>
            </a:r>
          </a:p>
        </p:txBody>
      </p:sp>
      <p:sp>
        <p:nvSpPr>
          <p:cNvPr id="6" name="Text Placeholder 5">
            <a:extLst>
              <a:ext uri="{FF2B5EF4-FFF2-40B4-BE49-F238E27FC236}">
                <a16:creationId xmlns:a16="http://schemas.microsoft.com/office/drawing/2014/main" id="{398BB051-461D-9911-FD01-104DD6A77E6E}"/>
              </a:ext>
            </a:extLst>
          </p:cNvPr>
          <p:cNvSpPr>
            <a:spLocks noGrp="1"/>
          </p:cNvSpPr>
          <p:nvPr>
            <p:ph type="body" sz="quarter" idx="11"/>
          </p:nvPr>
        </p:nvSpPr>
        <p:spPr/>
        <p:txBody>
          <a:bodyPr/>
          <a:lstStyle/>
          <a:p>
            <a:r>
              <a:rPr lang="en-US"/>
              <a:t>Keeping students use of AI tools in mind, do see a need to change the assignment?</a:t>
            </a:r>
          </a:p>
          <a:p>
            <a:pPr lvl="1"/>
            <a:r>
              <a:rPr lang="en-US"/>
              <a:t>Why? Why not?</a:t>
            </a:r>
          </a:p>
          <a:p>
            <a:pPr lvl="1"/>
            <a:r>
              <a:rPr lang="en-US"/>
              <a:t>What changes would you propose?</a:t>
            </a:r>
          </a:p>
          <a:p>
            <a:r>
              <a:rPr lang="en-US"/>
              <a:t>What changes are possible without changing the course syllabus?</a:t>
            </a:r>
          </a:p>
          <a:p>
            <a:r>
              <a:rPr lang="en-US"/>
              <a:t>Do you identify similarities with assignments in your own course(s)?</a:t>
            </a:r>
          </a:p>
          <a:p>
            <a:endParaRPr lang="en-US"/>
          </a:p>
        </p:txBody>
      </p:sp>
    </p:spTree>
    <p:extLst>
      <p:ext uri="{BB962C8B-B14F-4D97-AF65-F5344CB8AC3E}">
        <p14:creationId xmlns:p14="http://schemas.microsoft.com/office/powerpoint/2010/main" val="3070669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EEF501-9EB8-1777-DC61-32FB61472986}"/>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1F5D19D0-EBEE-3595-3A3E-67EB939DDAB9}"/>
              </a:ext>
            </a:extLst>
          </p:cNvPr>
          <p:cNvSpPr>
            <a:spLocks noGrp="1"/>
          </p:cNvSpPr>
          <p:nvPr>
            <p:ph type="title"/>
          </p:nvPr>
        </p:nvSpPr>
        <p:spPr/>
        <p:txBody>
          <a:bodyPr/>
          <a:lstStyle/>
          <a:p>
            <a:r>
              <a:rPr lang="en-US"/>
              <a:t>Switching up examinations</a:t>
            </a:r>
          </a:p>
        </p:txBody>
      </p:sp>
      <p:sp>
        <p:nvSpPr>
          <p:cNvPr id="4" name="Text Placeholder 3">
            <a:extLst>
              <a:ext uri="{FF2B5EF4-FFF2-40B4-BE49-F238E27FC236}">
                <a16:creationId xmlns:a16="http://schemas.microsoft.com/office/drawing/2014/main" id="{AF129350-CDAD-0E62-5BBF-11D8441BCA9B}"/>
              </a:ext>
            </a:extLst>
          </p:cNvPr>
          <p:cNvSpPr>
            <a:spLocks noGrp="1"/>
          </p:cNvSpPr>
          <p:nvPr>
            <p:ph type="body" sz="quarter" idx="11"/>
          </p:nvPr>
        </p:nvSpPr>
        <p:spPr/>
        <p:txBody>
          <a:bodyPr/>
          <a:lstStyle/>
          <a:p>
            <a:r>
              <a:rPr lang="en-US"/>
              <a:t>Depending on the level of details in the examination specifications of the course syllabus, you can change modes of examination</a:t>
            </a:r>
          </a:p>
          <a:p>
            <a:r>
              <a:rPr lang="en-US">
                <a:hlinkClick r:id="rId3"/>
              </a:rPr>
              <a:t>Example #1 </a:t>
            </a:r>
            <a:endParaRPr lang="en-US"/>
          </a:p>
          <a:p>
            <a:r>
              <a:rPr lang="en-US">
                <a:hlinkClick r:id="rId4"/>
              </a:rPr>
              <a:t>Example #2</a:t>
            </a:r>
            <a:endParaRPr lang="en-US"/>
          </a:p>
        </p:txBody>
      </p:sp>
    </p:spTree>
    <p:extLst>
      <p:ext uri="{BB962C8B-B14F-4D97-AF65-F5344CB8AC3E}">
        <p14:creationId xmlns:p14="http://schemas.microsoft.com/office/powerpoint/2010/main" val="25987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B05A75-9880-AA9B-84E4-2A7DF8977A92}"/>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943955E6-397D-4187-2CB8-E5BCC26D88FF}"/>
              </a:ext>
            </a:extLst>
          </p:cNvPr>
          <p:cNvSpPr>
            <a:spLocks noGrp="1"/>
          </p:cNvSpPr>
          <p:nvPr>
            <p:ph type="title"/>
          </p:nvPr>
        </p:nvSpPr>
        <p:spPr/>
        <p:txBody>
          <a:bodyPr/>
          <a:lstStyle/>
          <a:p>
            <a:r>
              <a:rPr lang="en-US" dirty="0"/>
              <a:t>Discussion</a:t>
            </a:r>
          </a:p>
        </p:txBody>
      </p:sp>
      <p:sp>
        <p:nvSpPr>
          <p:cNvPr id="4" name="Text Placeholder 3">
            <a:extLst>
              <a:ext uri="{FF2B5EF4-FFF2-40B4-BE49-F238E27FC236}">
                <a16:creationId xmlns:a16="http://schemas.microsoft.com/office/drawing/2014/main" id="{0ED9375B-FF5B-BA87-D17F-39ACBC953036}"/>
              </a:ext>
            </a:extLst>
          </p:cNvPr>
          <p:cNvSpPr>
            <a:spLocks noGrp="1"/>
          </p:cNvSpPr>
          <p:nvPr>
            <p:ph type="body" sz="quarter" idx="11"/>
          </p:nvPr>
        </p:nvSpPr>
        <p:spPr/>
        <p:txBody>
          <a:bodyPr/>
          <a:lstStyle/>
          <a:p>
            <a:r>
              <a:rPr lang="en-US" dirty="0"/>
              <a:t>Work in groups as you are seated</a:t>
            </a:r>
          </a:p>
          <a:p>
            <a:r>
              <a:rPr lang="en-US" dirty="0"/>
              <a:t>One of you picks an assignment in a current or previous course that you would like to change</a:t>
            </a:r>
          </a:p>
          <a:p>
            <a:r>
              <a:rPr lang="en-US" dirty="0"/>
              <a:t>Describe the assignment for the group</a:t>
            </a:r>
          </a:p>
          <a:p>
            <a:r>
              <a:rPr lang="en-US" dirty="0"/>
              <a:t>Discuss possible changes (with any constraints from the syllabus in mind)</a:t>
            </a:r>
          </a:p>
          <a:p>
            <a:endParaRPr lang="en-US" dirty="0"/>
          </a:p>
          <a:p>
            <a:r>
              <a:rPr lang="en-US" dirty="0"/>
              <a:t>Let someone else in the group pick an assignment and repeat</a:t>
            </a:r>
          </a:p>
        </p:txBody>
      </p:sp>
    </p:spTree>
    <p:extLst>
      <p:ext uri="{BB962C8B-B14F-4D97-AF65-F5344CB8AC3E}">
        <p14:creationId xmlns:p14="http://schemas.microsoft.com/office/powerpoint/2010/main" val="347235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474450-E1D0-9577-F139-CD9289376104}"/>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04B171F8-C8B9-8E06-53BD-79B1D0762CB5}"/>
              </a:ext>
            </a:extLst>
          </p:cNvPr>
          <p:cNvSpPr>
            <a:spLocks noGrp="1"/>
          </p:cNvSpPr>
          <p:nvPr>
            <p:ph type="title"/>
          </p:nvPr>
        </p:nvSpPr>
        <p:spPr/>
        <p:txBody>
          <a:bodyPr/>
          <a:lstStyle/>
          <a:p>
            <a:r>
              <a:rPr lang="sv-SE"/>
              <a:t>NYTT EXEMPEL</a:t>
            </a:r>
          </a:p>
        </p:txBody>
      </p:sp>
      <p:sp>
        <p:nvSpPr>
          <p:cNvPr id="4" name="Text Placeholder 3">
            <a:extLst>
              <a:ext uri="{FF2B5EF4-FFF2-40B4-BE49-F238E27FC236}">
                <a16:creationId xmlns:a16="http://schemas.microsoft.com/office/drawing/2014/main" id="{17553782-9424-AF38-7A15-B2B6159DB052}"/>
              </a:ext>
            </a:extLst>
          </p:cNvPr>
          <p:cNvSpPr>
            <a:spLocks noGrp="1"/>
          </p:cNvSpPr>
          <p:nvPr>
            <p:ph type="body" sz="quarter" idx="11"/>
          </p:nvPr>
        </p:nvSpPr>
        <p:spPr/>
        <p:txBody>
          <a:bodyPr/>
          <a:lstStyle/>
          <a:p>
            <a:r>
              <a:rPr lang="sv-SE"/>
              <a:t>Initial </a:t>
            </a:r>
            <a:r>
              <a:rPr lang="sv-SE" err="1"/>
              <a:t>writing</a:t>
            </a:r>
            <a:r>
              <a:rPr lang="sv-SE"/>
              <a:t> task?</a:t>
            </a:r>
          </a:p>
          <a:p>
            <a:r>
              <a:rPr lang="sv-SE"/>
              <a:t>Utvärdera i din egen kontext.</a:t>
            </a:r>
          </a:p>
        </p:txBody>
      </p:sp>
    </p:spTree>
    <p:extLst>
      <p:ext uri="{BB962C8B-B14F-4D97-AF65-F5344CB8AC3E}">
        <p14:creationId xmlns:p14="http://schemas.microsoft.com/office/powerpoint/2010/main" val="2906959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9A5E60-F07B-473C-21C7-F31D721BED04}"/>
              </a:ext>
            </a:extLst>
          </p:cNvPr>
          <p:cNvPicPr>
            <a:picLocks noChangeAspect="1"/>
          </p:cNvPicPr>
          <p:nvPr/>
        </p:nvPicPr>
        <p:blipFill>
          <a:blip r:embed="rId3"/>
          <a:stretch>
            <a:fillRect/>
          </a:stretch>
        </p:blipFill>
        <p:spPr>
          <a:xfrm>
            <a:off x="2403858" y="126324"/>
            <a:ext cx="7384283" cy="6605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5D946A74-423A-F8B8-00B0-C0A6113B173F}"/>
              </a:ext>
            </a:extLst>
          </p:cNvPr>
          <p:cNvSpPr txBox="1"/>
          <p:nvPr/>
        </p:nvSpPr>
        <p:spPr>
          <a:xfrm>
            <a:off x="9951396" y="4708187"/>
            <a:ext cx="2101174" cy="2031325"/>
          </a:xfrm>
          <a:prstGeom prst="rect">
            <a:avLst/>
          </a:prstGeom>
          <a:noFill/>
          <a:ln w="12700">
            <a:solidFill>
              <a:schemeClr val="tx1"/>
            </a:solidFill>
          </a:ln>
        </p:spPr>
        <p:txBody>
          <a:bodyPr wrap="square" rtlCol="0">
            <a:spAutoFit/>
          </a:bodyPr>
          <a:lstStyle/>
          <a:p>
            <a:r>
              <a:rPr lang="en-GB">
                <a:solidFill>
                  <a:srgbClr val="585858"/>
                </a:solidFill>
                <a:latin typeface="+mj-lt"/>
              </a:rPr>
              <a:t>Footnote: This assignment was used in 2022 and changed entirely for the 2023 instance of the same course.</a:t>
            </a:r>
          </a:p>
        </p:txBody>
      </p:sp>
    </p:spTree>
    <p:extLst>
      <p:ext uri="{BB962C8B-B14F-4D97-AF65-F5344CB8AC3E}">
        <p14:creationId xmlns:p14="http://schemas.microsoft.com/office/powerpoint/2010/main" val="136161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6B3F2A-990A-8061-E9EC-2F86AECEC7E4}"/>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033F70D6-A622-4D6F-AB43-D0B457DE2872}"/>
              </a:ext>
            </a:extLst>
          </p:cNvPr>
          <p:cNvSpPr>
            <a:spLocks noGrp="1"/>
          </p:cNvSpPr>
          <p:nvPr>
            <p:ph type="title"/>
          </p:nvPr>
        </p:nvSpPr>
        <p:spPr/>
        <p:txBody>
          <a:bodyPr/>
          <a:lstStyle/>
          <a:p>
            <a:r>
              <a:rPr lang="en-US"/>
              <a:t>GPT and LLM</a:t>
            </a:r>
          </a:p>
        </p:txBody>
      </p:sp>
      <p:sp>
        <p:nvSpPr>
          <p:cNvPr id="4" name="Text Placeholder 3">
            <a:extLst>
              <a:ext uri="{FF2B5EF4-FFF2-40B4-BE49-F238E27FC236}">
                <a16:creationId xmlns:a16="http://schemas.microsoft.com/office/drawing/2014/main" id="{2CEB8540-3DE5-8C77-2641-29B1578947FC}"/>
              </a:ext>
            </a:extLst>
          </p:cNvPr>
          <p:cNvSpPr>
            <a:spLocks noGrp="1"/>
          </p:cNvSpPr>
          <p:nvPr>
            <p:ph type="body" sz="quarter" idx="11"/>
          </p:nvPr>
        </p:nvSpPr>
        <p:spPr/>
        <p:txBody>
          <a:bodyPr/>
          <a:lstStyle/>
          <a:p>
            <a:r>
              <a:rPr lang="en-US"/>
              <a:t>GPT: Generative Pre-trained Transformer</a:t>
            </a:r>
          </a:p>
          <a:p>
            <a:r>
              <a:rPr lang="en-US"/>
              <a:t>LLM: Large Language Model</a:t>
            </a:r>
          </a:p>
          <a:p>
            <a:endParaRPr lang="en-US"/>
          </a:p>
          <a:p>
            <a:r>
              <a:rPr lang="en-US"/>
              <a:t>Creates text according to statistical probability</a:t>
            </a:r>
          </a:p>
          <a:p>
            <a:pPr lvl="1"/>
            <a:r>
              <a:rPr lang="en-US"/>
              <a:t>What is the next most likely word, given the previous content and initial prompt?</a:t>
            </a:r>
          </a:p>
          <a:p>
            <a:endParaRPr lang="en-US"/>
          </a:p>
          <a:p>
            <a:endParaRPr lang="en-US"/>
          </a:p>
        </p:txBody>
      </p:sp>
    </p:spTree>
    <p:extLst>
      <p:ext uri="{BB962C8B-B14F-4D97-AF65-F5344CB8AC3E}">
        <p14:creationId xmlns:p14="http://schemas.microsoft.com/office/powerpoint/2010/main" val="23876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5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7E3F2C-C230-611F-0BB7-0F075D1E2713}"/>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CCCD3A11-4F83-3EC8-1837-B2D25F51090F}"/>
              </a:ext>
            </a:extLst>
          </p:cNvPr>
          <p:cNvSpPr>
            <a:spLocks noGrp="1"/>
          </p:cNvSpPr>
          <p:nvPr>
            <p:ph type="title"/>
          </p:nvPr>
        </p:nvSpPr>
        <p:spPr>
          <a:xfrm>
            <a:off x="589492" y="1180800"/>
            <a:ext cx="9980972" cy="756000"/>
          </a:xfrm>
        </p:spPr>
        <p:txBody>
          <a:bodyPr/>
          <a:lstStyle/>
          <a:p>
            <a:r>
              <a:rPr lang="en-US"/>
              <a:t>Examples of Generative AI chatbots</a:t>
            </a:r>
          </a:p>
        </p:txBody>
      </p:sp>
      <p:sp>
        <p:nvSpPr>
          <p:cNvPr id="4" name="Text Placeholder 3">
            <a:extLst>
              <a:ext uri="{FF2B5EF4-FFF2-40B4-BE49-F238E27FC236}">
                <a16:creationId xmlns:a16="http://schemas.microsoft.com/office/drawing/2014/main" id="{5E0C5B5F-AF0D-CC6A-95EB-43B879FF18DF}"/>
              </a:ext>
            </a:extLst>
          </p:cNvPr>
          <p:cNvSpPr>
            <a:spLocks noGrp="1"/>
          </p:cNvSpPr>
          <p:nvPr>
            <p:ph type="body" sz="quarter" idx="11"/>
          </p:nvPr>
        </p:nvSpPr>
        <p:spPr>
          <a:xfrm>
            <a:off x="1071025" y="4074606"/>
            <a:ext cx="2979908" cy="1291212"/>
          </a:xfrm>
        </p:spPr>
        <p:txBody>
          <a:bodyPr anchor="ctr"/>
          <a:lstStyle/>
          <a:p>
            <a:pPr marL="0" indent="0" algn="ctr">
              <a:buNone/>
            </a:pPr>
            <a:r>
              <a:rPr lang="en-US"/>
              <a:t>ChatGPT (OpenAI)</a:t>
            </a:r>
          </a:p>
        </p:txBody>
      </p:sp>
      <p:pic>
        <p:nvPicPr>
          <p:cNvPr id="1026" name="Picture 2">
            <a:extLst>
              <a:ext uri="{FF2B5EF4-FFF2-40B4-BE49-F238E27FC236}">
                <a16:creationId xmlns:a16="http://schemas.microsoft.com/office/drawing/2014/main" id="{3C79EDBD-4C4F-444F-2E76-4EF411FEE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373" y="2795486"/>
            <a:ext cx="1291212" cy="12912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7ED4EAF5-A031-864F-FDC9-D136ECFD9D6E}"/>
              </a:ext>
            </a:extLst>
          </p:cNvPr>
          <p:cNvSpPr txBox="1">
            <a:spLocks/>
          </p:cNvSpPr>
          <p:nvPr/>
        </p:nvSpPr>
        <p:spPr>
          <a:xfrm>
            <a:off x="4807214" y="4086698"/>
            <a:ext cx="2577572" cy="1291212"/>
          </a:xfrm>
          <a:prstGeom prst="rect">
            <a:avLst/>
          </a:prstGeom>
        </p:spPr>
        <p:txBody>
          <a:bodyPr anchor="ctr"/>
          <a:lstStyle>
            <a:lvl1pPr marL="342000" indent="-342000" algn="l" defTabSz="914400" rtl="0" eaLnBrk="1" latinLnBrk="0" hangingPunct="1">
              <a:lnSpc>
                <a:spcPct val="90000"/>
              </a:lnSpc>
              <a:spcBef>
                <a:spcPts val="1000"/>
              </a:spcBef>
              <a:buFont typeface="Arial" panose="020B0604020202020204" pitchFamily="34" charset="0"/>
              <a:buChar char="•"/>
              <a:defRPr sz="2400" kern="1200" baseline="0">
                <a:solidFill>
                  <a:srgbClr val="585858"/>
                </a:solidFill>
                <a:latin typeface="+mj-lt"/>
                <a:ea typeface="+mn-ea"/>
                <a:cs typeface="+mn-cs"/>
              </a:defRPr>
            </a:lvl1pPr>
            <a:lvl2pPr marL="742950" indent="-285750" algn="l" defTabSz="914400" rtl="0" eaLnBrk="1" latinLnBrk="0" hangingPunct="1">
              <a:lnSpc>
                <a:spcPct val="90000"/>
              </a:lnSpc>
              <a:spcBef>
                <a:spcPts val="500"/>
              </a:spcBef>
              <a:buSzPct val="100000"/>
              <a:buFont typeface="Arial" panose="020B0604020202020204" pitchFamily="34" charset="0"/>
              <a:buChar char="◦"/>
              <a:defRPr sz="2000" kern="1200">
                <a:solidFill>
                  <a:srgbClr val="58585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Bard (Google)</a:t>
            </a:r>
          </a:p>
        </p:txBody>
      </p:sp>
      <p:sp>
        <p:nvSpPr>
          <p:cNvPr id="7" name="Text Placeholder 3">
            <a:extLst>
              <a:ext uri="{FF2B5EF4-FFF2-40B4-BE49-F238E27FC236}">
                <a16:creationId xmlns:a16="http://schemas.microsoft.com/office/drawing/2014/main" id="{C97FCA82-17A9-DA2F-8919-81FA55E8D615}"/>
              </a:ext>
            </a:extLst>
          </p:cNvPr>
          <p:cNvSpPr txBox="1">
            <a:spLocks/>
          </p:cNvSpPr>
          <p:nvPr/>
        </p:nvSpPr>
        <p:spPr>
          <a:xfrm>
            <a:off x="7856854" y="4074606"/>
            <a:ext cx="3108962" cy="1291212"/>
          </a:xfrm>
          <a:prstGeom prst="rect">
            <a:avLst/>
          </a:prstGeom>
        </p:spPr>
        <p:txBody>
          <a:bodyPr anchor="ctr"/>
          <a:lstStyle>
            <a:lvl1pPr marL="342000" indent="-342000" algn="l" defTabSz="914400" rtl="0" eaLnBrk="1" latinLnBrk="0" hangingPunct="1">
              <a:lnSpc>
                <a:spcPct val="90000"/>
              </a:lnSpc>
              <a:spcBef>
                <a:spcPts val="1000"/>
              </a:spcBef>
              <a:buFont typeface="Arial" panose="020B0604020202020204" pitchFamily="34" charset="0"/>
              <a:buChar char="•"/>
              <a:defRPr sz="2400" kern="1200" baseline="0">
                <a:solidFill>
                  <a:srgbClr val="585858"/>
                </a:solidFill>
                <a:latin typeface="+mj-lt"/>
                <a:ea typeface="+mn-ea"/>
                <a:cs typeface="+mn-cs"/>
              </a:defRPr>
            </a:lvl1pPr>
            <a:lvl2pPr marL="742950" indent="-285750" algn="l" defTabSz="914400" rtl="0" eaLnBrk="1" latinLnBrk="0" hangingPunct="1">
              <a:lnSpc>
                <a:spcPct val="90000"/>
              </a:lnSpc>
              <a:spcBef>
                <a:spcPts val="500"/>
              </a:spcBef>
              <a:buSzPct val="100000"/>
              <a:buFont typeface="Arial" panose="020B0604020202020204" pitchFamily="34" charset="0"/>
              <a:buChar char="◦"/>
              <a:defRPr sz="2000" kern="1200">
                <a:solidFill>
                  <a:srgbClr val="58585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rgbClr val="585858"/>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Bing Chat (Microsoft)</a:t>
            </a:r>
          </a:p>
        </p:txBody>
      </p:sp>
      <p:pic>
        <p:nvPicPr>
          <p:cNvPr id="1028" name="Picture 4">
            <a:extLst>
              <a:ext uri="{FF2B5EF4-FFF2-40B4-BE49-F238E27FC236}">
                <a16:creationId xmlns:a16="http://schemas.microsoft.com/office/drawing/2014/main" id="{A6A50303-0F65-3992-3F91-E74AC0F0C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394" y="2783394"/>
            <a:ext cx="1291212" cy="1291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DB20330-4095-C0AD-F4B7-F484250A2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415" y="2800453"/>
            <a:ext cx="851840" cy="128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2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E07DAA-9DE7-DEA4-881F-FA05F5BF5145}"/>
              </a:ext>
            </a:extLst>
          </p:cNvPr>
          <p:cNvSpPr>
            <a:spLocks noGrp="1"/>
          </p:cNvSpPr>
          <p:nvPr>
            <p:ph type="ftr" sz="quarter" idx="12"/>
          </p:nvPr>
        </p:nvSpPr>
        <p:spPr>
          <a:xfrm>
            <a:off x="3742441" y="6356357"/>
            <a:ext cx="4826524" cy="365125"/>
          </a:xfrm>
        </p:spPr>
        <p:txBody>
          <a:bodyPr/>
          <a:lstStyle/>
          <a:p>
            <a:endParaRPr lang="sv-SE"/>
          </a:p>
        </p:txBody>
      </p:sp>
      <p:sp>
        <p:nvSpPr>
          <p:cNvPr id="3" name="Title 2">
            <a:extLst>
              <a:ext uri="{FF2B5EF4-FFF2-40B4-BE49-F238E27FC236}">
                <a16:creationId xmlns:a16="http://schemas.microsoft.com/office/drawing/2014/main" id="{ABA547B6-E1ED-A369-1DA4-EC6CCAC0C1B2}"/>
              </a:ext>
            </a:extLst>
          </p:cNvPr>
          <p:cNvSpPr>
            <a:spLocks noGrp="1"/>
          </p:cNvSpPr>
          <p:nvPr>
            <p:ph type="title"/>
          </p:nvPr>
        </p:nvSpPr>
        <p:spPr/>
        <p:txBody>
          <a:bodyPr/>
          <a:lstStyle/>
          <a:p>
            <a:r>
              <a:rPr lang="en-US"/>
              <a:t>AI Sweden: GPT-SW3</a:t>
            </a:r>
          </a:p>
        </p:txBody>
      </p:sp>
      <p:sp>
        <p:nvSpPr>
          <p:cNvPr id="4" name="Text Placeholder 3">
            <a:extLst>
              <a:ext uri="{FF2B5EF4-FFF2-40B4-BE49-F238E27FC236}">
                <a16:creationId xmlns:a16="http://schemas.microsoft.com/office/drawing/2014/main" id="{501D35FD-BD3C-B1AE-9A44-7E70251F8D6D}"/>
              </a:ext>
            </a:extLst>
          </p:cNvPr>
          <p:cNvSpPr>
            <a:spLocks noGrp="1"/>
          </p:cNvSpPr>
          <p:nvPr>
            <p:ph type="body" sz="quarter" idx="11"/>
          </p:nvPr>
        </p:nvSpPr>
        <p:spPr/>
        <p:txBody>
          <a:bodyPr/>
          <a:lstStyle/>
          <a:p>
            <a:r>
              <a:rPr lang="en-GB"/>
              <a:t>A large-scale generative language model for the Swedish language</a:t>
            </a:r>
          </a:p>
          <a:p>
            <a:endParaRPr lang="en-GB"/>
          </a:p>
          <a:p>
            <a:pPr marL="0" indent="0">
              <a:buNone/>
            </a:pPr>
            <a:r>
              <a:rPr lang="en-GB" i="1"/>
              <a:t>“AI Sweden, together with RISE and WASP WARA Media &amp; Language, are developing a large-scale generative language model for the Nordic languages, and primarily Swedish.”</a:t>
            </a:r>
          </a:p>
          <a:p>
            <a:pPr marL="0" indent="0" algn="r">
              <a:buNone/>
            </a:pPr>
            <a:r>
              <a:rPr lang="en-GB" i="1">
                <a:hlinkClick r:id="rId3"/>
              </a:rPr>
              <a:t>https://www.ai.se/en/node/81535/gpt-sw3</a:t>
            </a:r>
            <a:r>
              <a:rPr lang="en-GB" i="1"/>
              <a:t> </a:t>
            </a:r>
          </a:p>
          <a:p>
            <a:endParaRPr lang="en-GB" i="1"/>
          </a:p>
          <a:p>
            <a:r>
              <a:rPr lang="en-US"/>
              <a:t>Prototype available at </a:t>
            </a:r>
            <a:r>
              <a:rPr lang="en-US" b="1">
                <a:hlinkClick r:id="rId4"/>
              </a:rPr>
              <a:t>chat.ai.se</a:t>
            </a:r>
            <a:endParaRPr lang="en-US" b="1"/>
          </a:p>
        </p:txBody>
      </p:sp>
      <p:pic>
        <p:nvPicPr>
          <p:cNvPr id="1026" name="Picture 2">
            <a:extLst>
              <a:ext uri="{FF2B5EF4-FFF2-40B4-BE49-F238E27FC236}">
                <a16:creationId xmlns:a16="http://schemas.microsoft.com/office/drawing/2014/main" id="{B072D5D8-03C7-AA0E-9498-E1BDEC943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4172" y="2300400"/>
            <a:ext cx="1788336" cy="17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DB7F56-603A-7518-F53A-B03BC107E3D3}"/>
              </a:ext>
            </a:extLst>
          </p:cNvPr>
          <p:cNvSpPr>
            <a:spLocks noGrp="1"/>
          </p:cNvSpPr>
          <p:nvPr>
            <p:ph type="ftr" sz="quarter" idx="12"/>
          </p:nvPr>
        </p:nvSpPr>
        <p:spPr/>
        <p:txBody>
          <a:bodyPr/>
          <a:lstStyle/>
          <a:p>
            <a:endParaRPr lang="sv-SE"/>
          </a:p>
        </p:txBody>
      </p:sp>
      <p:sp>
        <p:nvSpPr>
          <p:cNvPr id="3" name="Title 2">
            <a:extLst>
              <a:ext uri="{FF2B5EF4-FFF2-40B4-BE49-F238E27FC236}">
                <a16:creationId xmlns:a16="http://schemas.microsoft.com/office/drawing/2014/main" id="{A518D4D7-21BF-44C7-9D6B-CD5157977A49}"/>
              </a:ext>
            </a:extLst>
          </p:cNvPr>
          <p:cNvSpPr>
            <a:spLocks noGrp="1"/>
          </p:cNvSpPr>
          <p:nvPr>
            <p:ph type="title"/>
          </p:nvPr>
        </p:nvSpPr>
        <p:spPr/>
        <p:txBody>
          <a:bodyPr/>
          <a:lstStyle/>
          <a:p>
            <a:r>
              <a:rPr lang="en-US"/>
              <a:t>AI Sweden: GPT-SW3</a:t>
            </a:r>
          </a:p>
        </p:txBody>
      </p:sp>
      <p:sp>
        <p:nvSpPr>
          <p:cNvPr id="4" name="Text Placeholder 3">
            <a:extLst>
              <a:ext uri="{FF2B5EF4-FFF2-40B4-BE49-F238E27FC236}">
                <a16:creationId xmlns:a16="http://schemas.microsoft.com/office/drawing/2014/main" id="{8A50200F-5624-031A-15DC-AFCB0945051E}"/>
              </a:ext>
            </a:extLst>
          </p:cNvPr>
          <p:cNvSpPr>
            <a:spLocks noGrp="1"/>
          </p:cNvSpPr>
          <p:nvPr>
            <p:ph type="body" sz="quarter" idx="11"/>
          </p:nvPr>
        </p:nvSpPr>
        <p:spPr>
          <a:xfrm>
            <a:off x="589492" y="2300400"/>
            <a:ext cx="10315214" cy="3361613"/>
          </a:xfrm>
        </p:spPr>
        <p:txBody>
          <a:bodyPr/>
          <a:lstStyle/>
          <a:p>
            <a:r>
              <a:rPr lang="en-GB" i="1"/>
              <a:t>The model has not been finetuned specifically for helpfulness or safety, and no human feedback has been used to finetune the model. As such, this chat prototype may produce factually incorrect, misleading, and controversial content. It is not comparable to products such as ChatGPT or Bard.</a:t>
            </a:r>
          </a:p>
          <a:p>
            <a:r>
              <a:rPr lang="en-GB" i="1"/>
              <a:t>This research prototype is part of the validation of GPT-SW3. Its purpose is to test functionality and to collect data for further model improvement. We provide no guarantees and no support regarding content, response time or uptime. This is a research prototype and as such may be modified or shut down at any time.</a:t>
            </a:r>
            <a:endParaRPr lang="en-US" i="1"/>
          </a:p>
        </p:txBody>
      </p:sp>
    </p:spTree>
    <p:extLst>
      <p:ext uri="{BB962C8B-B14F-4D97-AF65-F5344CB8AC3E}">
        <p14:creationId xmlns:p14="http://schemas.microsoft.com/office/powerpoint/2010/main" val="1978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ark">
  <a:themeElements>
    <a:clrScheme name="JU COLORS">
      <a:dk1>
        <a:sysClr val="windowText" lastClr="000000"/>
      </a:dk1>
      <a:lt1>
        <a:sysClr val="window" lastClr="FFFFFF"/>
      </a:lt1>
      <a:dk2>
        <a:srgbClr val="787878"/>
      </a:dk2>
      <a:lt2>
        <a:srgbClr val="E7E6E6"/>
      </a:lt2>
      <a:accent1>
        <a:srgbClr val="961B77"/>
      </a:accent1>
      <a:accent2>
        <a:srgbClr val="003865"/>
      </a:accent2>
      <a:accent3>
        <a:srgbClr val="FFB500"/>
      </a:accent3>
      <a:accent4>
        <a:srgbClr val="55AAA7"/>
      </a:accent4>
      <a:accent5>
        <a:srgbClr val="EBEBDF"/>
      </a:accent5>
      <a:accent6>
        <a:srgbClr val="FFFFFF"/>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v1.potx" id="{FDCD41D2-B42B-4683-8293-CC5EE7D75041}" vid="{86449845-FA37-45F5-BDF9-302ED25A7742}"/>
    </a:ext>
  </a:extLst>
</a:theme>
</file>

<file path=ppt/theme/theme2.xml><?xml version="1.0" encoding="utf-8"?>
<a:theme xmlns:a="http://schemas.openxmlformats.org/drawingml/2006/main" name="Light">
  <a:themeElements>
    <a:clrScheme name="JU Colors">
      <a:dk1>
        <a:sysClr val="windowText" lastClr="000000"/>
      </a:dk1>
      <a:lt1>
        <a:sysClr val="window" lastClr="FFFFFF"/>
      </a:lt1>
      <a:dk2>
        <a:srgbClr val="787878"/>
      </a:dk2>
      <a:lt2>
        <a:srgbClr val="E7E6E6"/>
      </a:lt2>
      <a:accent1>
        <a:srgbClr val="961B77"/>
      </a:accent1>
      <a:accent2>
        <a:srgbClr val="003865"/>
      </a:accent2>
      <a:accent3>
        <a:srgbClr val="FFB500"/>
      </a:accent3>
      <a:accent4>
        <a:srgbClr val="55AAA7"/>
      </a:accent4>
      <a:accent5>
        <a:srgbClr val="EBEBDF"/>
      </a:accent5>
      <a:accent6>
        <a:srgbClr val="FFFFFF"/>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v1.potx" id="{FDCD41D2-B42B-4683-8293-CC5EE7D75041}" vid="{23CBF824-2F9B-4EA9-9FCE-D1DDE7550A52}"/>
    </a:ext>
  </a:extLst>
</a:theme>
</file>

<file path=ppt/theme/theme3.xml><?xml version="1.0" encoding="utf-8"?>
<a:theme xmlns:a="http://schemas.openxmlformats.org/drawingml/2006/main" name="Fancy shite">
  <a:themeElements>
    <a:clrScheme name="JU Colors">
      <a:dk1>
        <a:sysClr val="windowText" lastClr="000000"/>
      </a:dk1>
      <a:lt1>
        <a:sysClr val="window" lastClr="FFFFFF"/>
      </a:lt1>
      <a:dk2>
        <a:srgbClr val="787878"/>
      </a:dk2>
      <a:lt2>
        <a:srgbClr val="E7E6E6"/>
      </a:lt2>
      <a:accent1>
        <a:srgbClr val="961B77"/>
      </a:accent1>
      <a:accent2>
        <a:srgbClr val="003865"/>
      </a:accent2>
      <a:accent3>
        <a:srgbClr val="FFB500"/>
      </a:accent3>
      <a:accent4>
        <a:srgbClr val="55AAA7"/>
      </a:accent4>
      <a:accent5>
        <a:srgbClr val="EBEBDF"/>
      </a:accent5>
      <a:accent6>
        <a:srgbClr val="FFFFFF"/>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v1.potx" id="{FDCD41D2-B42B-4683-8293-CC5EE7D75041}" vid="{238A5F11-B36F-4277-B47E-3344E766FC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1c2d1d-6d93-42d4-89fe-73acd64db036">
      <Terms xmlns="http://schemas.microsoft.com/office/infopath/2007/PartnerControls"/>
    </lcf76f155ced4ddcb4097134ff3c332f>
    <TaxCatchAll xmlns="a08391d3-56f1-46b7-81db-0cd92d945a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5281E42A7C63C4184E2CBBD72B9E391" ma:contentTypeVersion="16" ma:contentTypeDescription="Skapa ett nytt dokument." ma:contentTypeScope="" ma:versionID="500adb1bbea5d038d59a81331231fde3">
  <xsd:schema xmlns:xsd="http://www.w3.org/2001/XMLSchema" xmlns:xs="http://www.w3.org/2001/XMLSchema" xmlns:p="http://schemas.microsoft.com/office/2006/metadata/properties" xmlns:ns2="0d1c2d1d-6d93-42d4-89fe-73acd64db036" xmlns:ns3="a08391d3-56f1-46b7-81db-0cd92d945ae5" targetNamespace="http://schemas.microsoft.com/office/2006/metadata/properties" ma:root="true" ma:fieldsID="ba1a62e3e2f79d811bea7e5b65ab514e" ns2:_="" ns3:_="">
    <xsd:import namespace="0d1c2d1d-6d93-42d4-89fe-73acd64db036"/>
    <xsd:import namespace="a08391d3-56f1-46b7-81db-0cd92d945a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d1d-6d93-42d4-89fe-73acd64db0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7dd8dd21-c52e-4982-9ace-c90e825206b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391d3-56f1-46b7-81db-0cd92d945ae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628181d-7e27-4966-91a4-35dc8d47435a}" ma:internalName="TaxCatchAll" ma:showField="CatchAllData" ma:web="a08391d3-56f1-46b7-81db-0cd92d945ae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EE5720-6504-4EA3-A098-52114B26F91D}">
  <ds:schemaRefs>
    <ds:schemaRef ds:uri="0d1c2d1d-6d93-42d4-89fe-73acd64db036"/>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08391d3-56f1-46b7-81db-0cd92d945ae5"/>
    <ds:schemaRef ds:uri="http://www.w3.org/XML/1998/namespace"/>
    <ds:schemaRef ds:uri="http://purl.org/dc/dcmitype/"/>
  </ds:schemaRefs>
</ds:datastoreItem>
</file>

<file path=customXml/itemProps2.xml><?xml version="1.0" encoding="utf-8"?>
<ds:datastoreItem xmlns:ds="http://schemas.openxmlformats.org/officeDocument/2006/customXml" ds:itemID="{9DEF689D-5A64-41BA-BCA9-B8DE76DAF98E}">
  <ds:schemaRefs>
    <ds:schemaRef ds:uri="http://schemas.microsoft.com/sharepoint/v3/contenttype/forms"/>
  </ds:schemaRefs>
</ds:datastoreItem>
</file>

<file path=customXml/itemProps3.xml><?xml version="1.0" encoding="utf-8"?>
<ds:datastoreItem xmlns:ds="http://schemas.openxmlformats.org/officeDocument/2006/customXml" ds:itemID="{80CC86F9-88F8-4A4A-9887-7D80495D99E5}">
  <ds:schemaRefs>
    <ds:schemaRef ds:uri="0d1c2d1d-6d93-42d4-89fe-73acd64db036"/>
    <ds:schemaRef ds:uri="a08391d3-56f1-46b7-81db-0cd92d945a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TotalTime>
  <Words>3655</Words>
  <Application>Microsoft Office PowerPoint</Application>
  <PresentationFormat>Widescreen</PresentationFormat>
  <Paragraphs>363</Paragraphs>
  <Slides>60</Slides>
  <Notes>25</Notes>
  <HiddenSlides>3</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60</vt:i4>
      </vt:variant>
    </vt:vector>
  </HeadingPairs>
  <TitlesOfParts>
    <vt:vector size="76" baseType="lpstr">
      <vt:lpstr>-apple-system</vt:lpstr>
      <vt:lpstr>Arial</vt:lpstr>
      <vt:lpstr>Calibri</vt:lpstr>
      <vt:lpstr>Georgia</vt:lpstr>
      <vt:lpstr>inherit</vt:lpstr>
      <vt:lpstr>Lucida Grande</vt:lpstr>
      <vt:lpstr>Merriweather Sans</vt:lpstr>
      <vt:lpstr>Open Sans</vt:lpstr>
      <vt:lpstr>Segoe UI</vt:lpstr>
      <vt:lpstr>SF Pro Display</vt:lpstr>
      <vt:lpstr>Sora</vt:lpstr>
      <vt:lpstr>Tiempos Headline Bold</vt:lpstr>
      <vt:lpstr>Times New Roman</vt:lpstr>
      <vt:lpstr>Dark</vt:lpstr>
      <vt:lpstr>Light</vt:lpstr>
      <vt:lpstr>Fancy shite</vt:lpstr>
      <vt:lpstr>AI IN EDUCATION</vt:lpstr>
      <vt:lpstr>Contents</vt:lpstr>
      <vt:lpstr>Introduction</vt:lpstr>
      <vt:lpstr>What is AI?</vt:lpstr>
      <vt:lpstr>What is generative AI?</vt:lpstr>
      <vt:lpstr>GPT and LLM</vt:lpstr>
      <vt:lpstr>Examples of Generative AI chatbots</vt:lpstr>
      <vt:lpstr>AI Sweden: GPT-SW3</vt:lpstr>
      <vt:lpstr>AI Sweden: GPT-SW3</vt:lpstr>
      <vt:lpstr>Considerations for teachers</vt:lpstr>
      <vt:lpstr>Potential issues/Risks</vt:lpstr>
      <vt:lpstr>Impact on education? Example of the current debate! </vt:lpstr>
      <vt:lpstr>Equity and digital literacy</vt:lpstr>
      <vt:lpstr>PowerPoint Presentation</vt:lpstr>
      <vt:lpstr>Hypotheses from AI in Academia Survey</vt:lpstr>
      <vt:lpstr>Hypotheses from AI in Academia Survey</vt:lpstr>
      <vt:lpstr>Chalmers student survey</vt:lpstr>
      <vt:lpstr>Chalmers student survey</vt:lpstr>
      <vt:lpstr>50% of students use AI to cheat?</vt:lpstr>
      <vt:lpstr>AI policy education framework</vt:lpstr>
      <vt:lpstr>PowerPoint Presentation</vt:lpstr>
      <vt:lpstr>Ethical guidelines</vt:lpstr>
      <vt:lpstr>Ethical use of AI in education</vt:lpstr>
      <vt:lpstr>Ethical use of AI in education</vt:lpstr>
      <vt:lpstr>UNESCO GUIDELINES for the use of generative ai in education and research</vt:lpstr>
      <vt:lpstr>UNESCO GUIDELINES for the use of generative ai in education and research</vt:lpstr>
      <vt:lpstr>PowerPoint Presentation</vt:lpstr>
      <vt:lpstr>Examples of AI in education</vt:lpstr>
      <vt:lpstr>Private use only</vt:lpstr>
      <vt:lpstr>Parrot AI</vt:lpstr>
      <vt:lpstr>PowerPoint Presentation</vt:lpstr>
      <vt:lpstr>Phind</vt:lpstr>
      <vt:lpstr>PowerPoint Presentation</vt:lpstr>
      <vt:lpstr>CHATPDF</vt:lpstr>
      <vt:lpstr>Slides AI</vt:lpstr>
      <vt:lpstr>Quillbot</vt:lpstr>
      <vt:lpstr>PowerPoint Presentation</vt:lpstr>
      <vt:lpstr>JENNI</vt:lpstr>
      <vt:lpstr>PowerPoint Presentation</vt:lpstr>
      <vt:lpstr>Semantic Scholar</vt:lpstr>
      <vt:lpstr>Elicit</vt:lpstr>
      <vt:lpstr>PowerPoint Presentation</vt:lpstr>
      <vt:lpstr>Auto-GPT</vt:lpstr>
      <vt:lpstr>PowerPoint Presentation</vt:lpstr>
      <vt:lpstr>Example Tools summary</vt:lpstr>
      <vt:lpstr>AI in more familiar tools?</vt:lpstr>
      <vt:lpstr>AI in our LMS?</vt:lpstr>
      <vt:lpstr>”Resisting and reimagining Artificial Intelligence”</vt:lpstr>
      <vt:lpstr>Discuss</vt:lpstr>
      <vt:lpstr>Examination</vt:lpstr>
      <vt:lpstr>Status of the take-home exam</vt:lpstr>
      <vt:lpstr>“I’m a student. You have no idea how much we’re using ChatGPT”</vt:lpstr>
      <vt:lpstr>Upper secondary school</vt:lpstr>
      <vt:lpstr>Managing the examination situation</vt:lpstr>
      <vt:lpstr>Discuss: Example take-home assignment</vt:lpstr>
      <vt:lpstr>Switching up examinations</vt:lpstr>
      <vt:lpstr>Discussion</vt:lpstr>
      <vt:lpstr>NYTT EXEMPEL</vt:lpstr>
      <vt:lpstr>PowerPoint Presentation</vt:lpstr>
      <vt:lpstr>PowerPoint Presentation</vt:lpstr>
    </vt:vector>
  </TitlesOfParts>
  <Company>Jönköping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on Third-cycle Level – a Social Practice</dc:title>
  <dc:creator>Elisabet Sandblom</dc:creator>
  <cp:lastModifiedBy>Carl Johan Odehammar</cp:lastModifiedBy>
  <cp:revision>2</cp:revision>
  <cp:lastPrinted>2023-05-16T15:33:33Z</cp:lastPrinted>
  <dcterms:created xsi:type="dcterms:W3CDTF">2022-11-15T16:48:21Z</dcterms:created>
  <dcterms:modified xsi:type="dcterms:W3CDTF">2023-09-29T06:39:27Z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0x01010035281E42A7C63C4184E2CBBD72B9E391</vt:lpwstr>
  </property>
  <property fmtid="{D5CDD505-2E9C-101B-9397-08002B2CF9AE}" pid="3" name="MediaServiceImageTags">
    <vt:lpwstr/>
  </property>
</Properties>
</file>